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0" r:id="rId3"/>
    <p:sldId id="257" r:id="rId4"/>
    <p:sldId id="258" r:id="rId5"/>
    <p:sldId id="259" r:id="rId6"/>
    <p:sldId id="268" r:id="rId7"/>
    <p:sldId id="281" r:id="rId8"/>
    <p:sldId id="285" r:id="rId9"/>
    <p:sldId id="269" r:id="rId10"/>
    <p:sldId id="263" r:id="rId11"/>
    <p:sldId id="278" r:id="rId12"/>
    <p:sldId id="271" r:id="rId13"/>
    <p:sldId id="272" r:id="rId14"/>
    <p:sldId id="273" r:id="rId15"/>
    <p:sldId id="274" r:id="rId16"/>
    <p:sldId id="265" r:id="rId17"/>
    <p:sldId id="276" r:id="rId18"/>
    <p:sldId id="283" r:id="rId19"/>
    <p:sldId id="264" r:id="rId20"/>
    <p:sldId id="267" r:id="rId21"/>
    <p:sldId id="275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0" autoAdjust="0"/>
    <p:restoredTop sz="94660"/>
  </p:normalViewPr>
  <p:slideViewPr>
    <p:cSldViewPr snapToGrid="0">
      <p:cViewPr>
        <p:scale>
          <a:sx n="75" d="100"/>
          <a:sy n="75" d="100"/>
        </p:scale>
        <p:origin x="-492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Girls Pass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Girls Fail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axId val="51932160"/>
        <c:axId val="51811072"/>
      </c:barChart>
      <c:catAx>
        <c:axId val="51932160"/>
        <c:scaling>
          <c:orientation val="minMax"/>
        </c:scaling>
        <c:axPos val="b"/>
        <c:numFmt formatCode="General" sourceLinked="1"/>
        <c:tickLblPos val="nextTo"/>
        <c:crossAx val="51811072"/>
        <c:crosses val="autoZero"/>
        <c:auto val="1"/>
        <c:lblAlgn val="ctr"/>
        <c:lblOffset val="100"/>
      </c:catAx>
      <c:valAx>
        <c:axId val="51811072"/>
        <c:scaling>
          <c:orientation val="minMax"/>
        </c:scaling>
        <c:axPos val="l"/>
        <c:majorGridlines/>
        <c:numFmt formatCode="General" sourceLinked="1"/>
        <c:tickLblPos val="nextTo"/>
        <c:crossAx val="5193216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Boys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Girls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axId val="51852416"/>
        <c:axId val="51853952"/>
      </c:barChart>
      <c:catAx>
        <c:axId val="51852416"/>
        <c:scaling>
          <c:orientation val="minMax"/>
        </c:scaling>
        <c:axPos val="b"/>
        <c:numFmt formatCode="General" sourceLinked="1"/>
        <c:tickLblPos val="nextTo"/>
        <c:crossAx val="51853952"/>
        <c:crosses val="autoZero"/>
        <c:auto val="1"/>
        <c:lblAlgn val="ctr"/>
        <c:lblOffset val="100"/>
      </c:catAx>
      <c:valAx>
        <c:axId val="51853952"/>
        <c:scaling>
          <c:orientation val="minMax"/>
        </c:scaling>
        <c:axPos val="l"/>
        <c:majorGridlines/>
        <c:numFmt formatCode="General" sourceLinked="1"/>
        <c:tickLblPos val="nextTo"/>
        <c:crossAx val="5185241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Genral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SC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OBC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axId val="51905280"/>
        <c:axId val="51906816"/>
      </c:barChart>
      <c:catAx>
        <c:axId val="51905280"/>
        <c:scaling>
          <c:orientation val="minMax"/>
        </c:scaling>
        <c:axPos val="b"/>
        <c:numFmt formatCode="General" sourceLinked="1"/>
        <c:tickLblPos val="nextTo"/>
        <c:crossAx val="51906816"/>
        <c:crosses val="autoZero"/>
        <c:auto val="1"/>
        <c:lblAlgn val="ctr"/>
        <c:lblOffset val="100"/>
      </c:catAx>
      <c:valAx>
        <c:axId val="51906816"/>
        <c:scaling>
          <c:orientation val="minMax"/>
        </c:scaling>
        <c:axPos val="l"/>
        <c:majorGridlines/>
        <c:numFmt formatCode="General" sourceLinked="1"/>
        <c:tickLblPos val="nextTo"/>
        <c:crossAx val="5190528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0.13654</cdr:x>
      <cdr:y>0.05974</cdr:y>
    </cdr:from>
    <cdr:to>
      <cdr:x>0.74663</cdr:x>
      <cdr:y>0.11815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109785" y="323687"/>
          <a:ext cx="4958862" cy="31652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 rtl="0"/>
          <a:r>
            <a:rPr lang="en-US" sz="1800" dirty="0" smtClean="0"/>
            <a:t>Performance Of B.A(</a:t>
          </a:r>
          <a:r>
            <a:rPr lang="en-US" sz="1800" dirty="0" err="1" smtClean="0"/>
            <a:t>Hons</a:t>
          </a:r>
          <a:r>
            <a:rPr lang="en-US" sz="1800" dirty="0" smtClean="0"/>
            <a:t>.) Students</a:t>
          </a:r>
        </a:p>
        <a:p xmlns:a="http://schemas.openxmlformats.org/drawingml/2006/main"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0.23317</cdr:x>
      <cdr:y>0.05108</cdr:y>
    </cdr:from>
    <cdr:to>
      <cdr:x>0.84183</cdr:x>
      <cdr:y>0.1268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895231" y="276796"/>
          <a:ext cx="4947138" cy="41030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2400" dirty="0" smtClean="0"/>
            <a:t>Admission B.A. </a:t>
          </a:r>
          <a:r>
            <a:rPr lang="en-US" sz="2400" dirty="0" err="1" smtClean="0"/>
            <a:t>Hons</a:t>
          </a:r>
          <a:r>
            <a:rPr lang="en-US" sz="2400" dirty="0" smtClean="0"/>
            <a:t>. (Last Five </a:t>
          </a:r>
          <a:r>
            <a:rPr lang="en-US" sz="2400" dirty="0" err="1" smtClean="0"/>
            <a:t>Yrs</a:t>
          </a:r>
          <a:r>
            <a:rPr lang="en-US" sz="2400" dirty="0" smtClean="0"/>
            <a:t>)</a:t>
          </a:r>
          <a:endParaRPr lang="en-US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0.26058</cdr:x>
      <cdr:y>0.06406</cdr:y>
    </cdr:from>
    <cdr:to>
      <cdr:x>0.80577</cdr:x>
      <cdr:y>0.11382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117969" y="347134"/>
          <a:ext cx="4431323" cy="26963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600" dirty="0" smtClean="0"/>
            <a:t>        Admission Details Category Wise </a:t>
          </a:r>
          <a:endParaRPr lang="en-US" sz="16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D641D24-8968-40DD-A06D-FB4A256E2482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88F6E87-AB30-4433-96D2-C3C7F211D98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662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1D24-8968-40DD-A06D-FB4A256E2482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6E87-AB30-4433-96D2-C3C7F211D9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6617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1D24-8968-40DD-A06D-FB4A256E2482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6E87-AB30-4433-96D2-C3C7F211D98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49532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1D24-8968-40DD-A06D-FB4A256E2482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6E87-AB30-4433-96D2-C3C7F211D9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03301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1D24-8968-40DD-A06D-FB4A256E2482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6E87-AB30-4433-96D2-C3C7F211D9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8458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1D24-8968-40DD-A06D-FB4A256E2482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6E87-AB30-4433-96D2-C3C7F211D9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8225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1D24-8968-40DD-A06D-FB4A256E2482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6E87-AB30-4433-96D2-C3C7F211D98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14742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1D24-8968-40DD-A06D-FB4A256E2482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6E87-AB30-4433-96D2-C3C7F211D98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84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1D24-8968-40DD-A06D-FB4A256E2482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6E87-AB30-4433-96D2-C3C7F211D98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8125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1D24-8968-40DD-A06D-FB4A256E2482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6E87-AB30-4433-96D2-C3C7F211D9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2092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1D24-8968-40DD-A06D-FB4A256E2482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6E87-AB30-4433-96D2-C3C7F211D98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23980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1D24-8968-40DD-A06D-FB4A256E2482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6E87-AB30-4433-96D2-C3C7F211D9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661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1D24-8968-40DD-A06D-FB4A256E2482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6E87-AB30-4433-96D2-C3C7F211D98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8355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1D24-8968-40DD-A06D-FB4A256E2482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6E87-AB30-4433-96D2-C3C7F211D98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0769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1D24-8968-40DD-A06D-FB4A256E2482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6E87-AB30-4433-96D2-C3C7F211D9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859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1D24-8968-40DD-A06D-FB4A256E2482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6E87-AB30-4433-96D2-C3C7F211D98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6980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1D24-8968-40DD-A06D-FB4A256E2482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6E87-AB30-4433-96D2-C3C7F211D9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9223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641D24-8968-40DD-A06D-FB4A256E2482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8F6E87-AB30-4433-96D2-C3C7F211D9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183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9314" y="35787"/>
            <a:ext cx="74286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WELCOME TO</a:t>
            </a:r>
          </a:p>
          <a:p>
            <a:pPr algn="ctr"/>
            <a:r>
              <a:rPr lang="en-US" sz="5400" b="1" dirty="0" smtClean="0">
                <a:ln w="13462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DEPARTMENT OF URDU</a:t>
            </a:r>
            <a:endParaRPr lang="en-US" sz="5400" b="1" dirty="0">
              <a:ln w="13462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6493" y="5386977"/>
            <a:ext cx="9979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lgerian" panose="04020705040A02060702" pitchFamily="82" charset="0"/>
              </a:rPr>
              <a:t>A.B.M College, Jamshedpur</a:t>
            </a:r>
            <a:endParaRPr lang="en-US" sz="5400" b="1" spc="50" dirty="0">
              <a:ln w="0"/>
              <a:solidFill>
                <a:schemeClr val="accent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lgerian" panose="04020705040A02060702" pitchFamily="82" charset="0"/>
            </a:endParaRPr>
          </a:p>
        </p:txBody>
      </p:sp>
      <p:pic>
        <p:nvPicPr>
          <p:cNvPr id="1026" name="Picture 2" descr="C:\Users\user\Desktop\ma_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9314" y="1866535"/>
            <a:ext cx="7428637" cy="351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95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2708" y="801083"/>
            <a:ext cx="11029071" cy="47397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3400" b="1" i="1" u="sng" dirty="0">
                <a:ln/>
                <a:solidFill>
                  <a:schemeClr val="accent3"/>
                </a:solidFill>
                <a:latin typeface="Script MT Bold" panose="03040602040607080904" pitchFamily="66" charset="0"/>
              </a:rPr>
              <a:t>Teaching methods adopted to improve student </a:t>
            </a:r>
            <a:r>
              <a:rPr lang="en-US" sz="3400" b="1" i="1" u="sng" dirty="0" smtClean="0">
                <a:ln/>
                <a:solidFill>
                  <a:schemeClr val="accent3"/>
                </a:solidFill>
                <a:latin typeface="Script MT Bold" panose="03040602040607080904" pitchFamily="66" charset="0"/>
              </a:rPr>
              <a:t>learning</a:t>
            </a:r>
          </a:p>
          <a:p>
            <a:pPr algn="just"/>
            <a:endParaRPr lang="en-US" b="1" dirty="0" smtClean="0">
              <a:ln/>
              <a:solidFill>
                <a:schemeClr val="accent3"/>
              </a:solidFill>
              <a:latin typeface="Roboto Slab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1" dirty="0" smtClean="0">
                <a:ln/>
                <a:latin typeface="Roboto Slab"/>
              </a:rPr>
              <a:t> </a:t>
            </a:r>
            <a:r>
              <a:rPr lang="en-US" sz="2500" b="1" dirty="0" smtClean="0">
                <a:ln/>
                <a:latin typeface="Roboto Slab"/>
              </a:rPr>
              <a:t>Special </a:t>
            </a:r>
            <a:r>
              <a:rPr lang="en-US" sz="2500" b="1" dirty="0">
                <a:ln/>
                <a:latin typeface="Roboto Slab"/>
              </a:rPr>
              <a:t>interactive classes by applying </a:t>
            </a:r>
            <a:r>
              <a:rPr lang="en-US" sz="2500" b="1" dirty="0" smtClean="0">
                <a:ln/>
                <a:latin typeface="Roboto Slab"/>
              </a:rPr>
              <a:t>Group Discussion</a:t>
            </a:r>
            <a:r>
              <a:rPr lang="en-US" sz="2500" b="1" dirty="0">
                <a:ln/>
                <a:latin typeface="Roboto Slab"/>
              </a:rPr>
              <a:t>, </a:t>
            </a:r>
            <a:r>
              <a:rPr lang="en-US" sz="2500" b="1" dirty="0" smtClean="0">
                <a:ln/>
                <a:latin typeface="Roboto Slab"/>
              </a:rPr>
              <a:t>Question-Answer</a:t>
            </a:r>
            <a:r>
              <a:rPr lang="en-US" sz="2500" b="1" dirty="0">
                <a:ln/>
                <a:latin typeface="Roboto Slab"/>
              </a:rPr>
              <a:t>, </a:t>
            </a:r>
            <a:r>
              <a:rPr lang="en-US" sz="2500" b="1" dirty="0" smtClean="0">
                <a:ln/>
                <a:latin typeface="Roboto Slab"/>
              </a:rPr>
              <a:t>Demonstration </a:t>
            </a:r>
            <a:r>
              <a:rPr lang="en-US" sz="2500" b="1" dirty="0">
                <a:ln/>
                <a:latin typeface="Roboto Slab"/>
              </a:rPr>
              <a:t>method are arranged to encourage the students and thereby improve their learning</a:t>
            </a:r>
            <a:r>
              <a:rPr lang="en-US" sz="2500" b="1" dirty="0" smtClean="0">
                <a:ln/>
                <a:latin typeface="Roboto Slab"/>
              </a:rPr>
              <a:t>.</a:t>
            </a:r>
          </a:p>
          <a:p>
            <a:pPr marL="285750" indent="-285750" algn="just"/>
            <a:endParaRPr lang="en-US" sz="2500" b="1" dirty="0" smtClean="0">
              <a:ln/>
              <a:latin typeface="Roboto Slab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500" b="1" dirty="0" smtClean="0">
                <a:ln/>
                <a:latin typeface="Roboto Slab"/>
              </a:rPr>
              <a:t> </a:t>
            </a:r>
            <a:r>
              <a:rPr lang="en-US" sz="2500" b="1" dirty="0">
                <a:ln/>
                <a:latin typeface="Roboto Slab"/>
              </a:rPr>
              <a:t>The hidden creativity of the students is manifested through the publication of Wall Magazines </a:t>
            </a:r>
            <a:r>
              <a:rPr lang="en-US" sz="2500" b="1" dirty="0" smtClean="0">
                <a:ln/>
                <a:latin typeface="Roboto Slab"/>
              </a:rPr>
              <a:t>and Poster Exhibition in </a:t>
            </a:r>
            <a:r>
              <a:rPr lang="en-US" sz="2500" b="1" dirty="0">
                <a:ln/>
                <a:latin typeface="Roboto Slab"/>
              </a:rPr>
              <a:t>the department. </a:t>
            </a:r>
            <a:r>
              <a:rPr lang="en-US" sz="2500" b="1" dirty="0" smtClean="0">
                <a:ln/>
                <a:latin typeface="Roboto Slab"/>
              </a:rPr>
              <a:t> </a:t>
            </a:r>
          </a:p>
          <a:p>
            <a:pPr marL="285750" indent="-285750" algn="just"/>
            <a:endParaRPr lang="en-US" sz="2500" b="1" dirty="0" smtClean="0">
              <a:ln/>
              <a:latin typeface="Roboto Slab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500" b="1" dirty="0" smtClean="0">
                <a:ln/>
                <a:latin typeface="Roboto Slab"/>
              </a:rPr>
              <a:t>Interest </a:t>
            </a:r>
            <a:r>
              <a:rPr lang="en-US" sz="2500" b="1" dirty="0">
                <a:ln/>
                <a:latin typeface="Roboto Slab"/>
              </a:rPr>
              <a:t>is grown among the learners by showing them films on different dramas and novels in the syllabus</a:t>
            </a:r>
            <a:endParaRPr lang="en-US" sz="25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902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96929" y="560102"/>
            <a:ext cx="9601196" cy="1303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IN" u="sng" dirty="0">
              <a:latin typeface="Adobe Garamond Pro Bold" panose="02020702060506020403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5265" y="1727718"/>
            <a:ext cx="10984523" cy="4830764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IN" sz="12800" dirty="0" smtClean="0"/>
              <a:t>			   </a:t>
            </a:r>
            <a:endParaRPr lang="en-IN" sz="12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/>
              <a:buNone/>
            </a:pP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IN" sz="8000" dirty="0" smtClean="0">
                <a:latin typeface="Times New Roman" pitchFamily="18" charset="0"/>
                <a:cs typeface="Times New Roman" pitchFamily="18" charset="0"/>
              </a:rPr>
              <a:t> The teachers of the department are academically motivated to bring out the best in their students, to which effect, they constantly keep themselves updated in their respective areas of specialization.</a:t>
            </a:r>
          </a:p>
          <a:p>
            <a:pPr>
              <a:buNone/>
            </a:pPr>
            <a:r>
              <a:rPr lang="en-IN" sz="8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8000" dirty="0" smtClean="0">
                <a:latin typeface="Times New Roman" pitchFamily="18" charset="0"/>
                <a:cs typeface="Times New Roman" pitchFamily="18" charset="0"/>
              </a:rPr>
              <a:t> The students of the department are equally motivated and register enthusiastic presence and participation in all the activities of the department. The department has also constituted a Core Team of sincere and dedicated students volunteers who assist in the administrative functioning of the department.</a:t>
            </a:r>
          </a:p>
          <a:p>
            <a:pPr marL="0" indent="0">
              <a:buNone/>
            </a:pPr>
            <a:r>
              <a:rPr lang="en-IN" sz="8000" dirty="0" smtClean="0"/>
              <a:t/>
            </a:r>
            <a:br>
              <a:rPr lang="en-IN" sz="8000" dirty="0" smtClean="0"/>
            </a:br>
            <a:endParaRPr lang="en-IN" sz="8000" dirty="0" smtClean="0"/>
          </a:p>
          <a:p>
            <a:pPr marL="0" indent="0">
              <a:buFont typeface="Arial"/>
              <a:buNone/>
            </a:pPr>
            <a:endParaRPr lang="en-IN" sz="8000" dirty="0"/>
          </a:p>
        </p:txBody>
      </p:sp>
      <p:sp>
        <p:nvSpPr>
          <p:cNvPr id="6" name="Rectangle 5"/>
          <p:cNvSpPr/>
          <p:nvPr/>
        </p:nvSpPr>
        <p:spPr>
          <a:xfrm>
            <a:off x="644834" y="1863969"/>
            <a:ext cx="28729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STRENGTH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:-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45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6437" y="1570037"/>
            <a:ext cx="11141613" cy="5287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The Department also organizes extra classes on writing skills for students in order to train them  in the art of writing academic answers for university examinations.</a:t>
            </a:r>
          </a:p>
          <a:p>
            <a:pPr>
              <a:buFont typeface="Wingdings" panose="05000000000000000000" pitchFamily="2" charset="2"/>
              <a:buChar char="v"/>
            </a:pPr>
            <a:endParaRPr lang="en-IN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greatest strength of the department has </a:t>
            </a:r>
            <a:r>
              <a:rPr lang="en-US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 the teacher-student intimate relationship </a:t>
            </a:r>
            <a:r>
              <a:rPr lang="en-US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kept the department alive.</a:t>
            </a:r>
          </a:p>
          <a:p>
            <a:pPr>
              <a:buFont typeface="Wingdings" panose="05000000000000000000" pitchFamily="2" charset="2"/>
              <a:buChar char="v"/>
            </a:pP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499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56957" y="736210"/>
            <a:ext cx="10172114" cy="5440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/>
              <a:t>			</a:t>
            </a:r>
            <a:r>
              <a:rPr lang="en-IN" sz="4300" dirty="0" smtClean="0"/>
              <a:t>   </a:t>
            </a:r>
            <a:r>
              <a:rPr lang="en-IN" sz="4300" u="sng" dirty="0" smtClean="0">
                <a:latin typeface="Times New Roman" pitchFamily="18" charset="0"/>
                <a:cs typeface="Times New Roman" pitchFamily="18" charset="0"/>
              </a:rPr>
              <a:t>Weaknesses</a:t>
            </a:r>
            <a:endParaRPr lang="en-IN" sz="43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The Department suffers from the non-availability of good reference books for its students.</a:t>
            </a:r>
            <a:br>
              <a:rPr lang="en-IN" sz="2200" dirty="0">
                <a:latin typeface="Times New Roman" pitchFamily="18" charset="0"/>
                <a:cs typeface="Times New Roman" pitchFamily="18" charset="0"/>
              </a:rPr>
            </a:b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fact that most of our students come from the economically under-privileged sections of society, makes it difficult for them to spend money on books of the subjects.</a:t>
            </a:r>
            <a:br>
              <a:rPr lang="en-IN" sz="2200" dirty="0">
                <a:latin typeface="Times New Roman" pitchFamily="18" charset="0"/>
                <a:cs typeface="Times New Roman" pitchFamily="18" charset="0"/>
              </a:rPr>
            </a:b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74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00332" y="691661"/>
            <a:ext cx="1024128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800" dirty="0"/>
              <a:t>			  </a:t>
            </a:r>
            <a:r>
              <a:rPr lang="en-IN" sz="3800" u="sng" dirty="0" smtClean="0">
                <a:latin typeface="Times New Roman" pitchFamily="18" charset="0"/>
                <a:cs typeface="Times New Roman" pitchFamily="18" charset="0"/>
              </a:rPr>
              <a:t>Opportunities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dirty="0">
                <a:latin typeface="Times New Roman" pitchFamily="18" charset="0"/>
                <a:cs typeface="Times New Roman" pitchFamily="18" charset="0"/>
              </a:rPr>
            </a:b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use of social media platforms for communications with students and promotion of learning opportunities is also visualized as an opportunity.</a:t>
            </a:r>
            <a:br>
              <a:rPr lang="en-IN" dirty="0">
                <a:latin typeface="Times New Roman" pitchFamily="18" charset="0"/>
                <a:cs typeface="Times New Roman" pitchFamily="18" charset="0"/>
              </a:rPr>
            </a:b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students of the department constitute an important bank of creative talent for various literary and cultural activities both within and outside the college.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12657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01858" y="671732"/>
            <a:ext cx="10466363" cy="5440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/>
              <a:t>			    </a:t>
            </a:r>
            <a:r>
              <a:rPr lang="en-IN" sz="3800" u="sng" dirty="0">
                <a:latin typeface="Times New Roman" pitchFamily="18" charset="0"/>
                <a:cs typeface="Times New Roman" pitchFamily="18" charset="0"/>
              </a:rPr>
              <a:t>Challenges</a:t>
            </a:r>
          </a:p>
          <a:p>
            <a:pPr marL="0" indent="0">
              <a:buNone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The job mind-set of students and their evaluation of academic learning in vocational terms constitute a significant challenge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2200" dirty="0">
                <a:latin typeface="Times New Roman" pitchFamily="18" charset="0"/>
                <a:cs typeface="Times New Roman" pitchFamily="18" charset="0"/>
              </a:rPr>
            </a:b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Motivating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students for higher education and excellence in the subject, also constitutes a challenge.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23066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xmlns="" val="394687536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361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xmlns="" val="321161932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4057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xmlns="" val="300381678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3901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8268" y="599607"/>
            <a:ext cx="87495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>
                <a:solidFill>
                  <a:srgbClr val="0000CD"/>
                </a:solidFill>
                <a:latin typeface="Old English Text MT" panose="03040902040508030806" pitchFamily="66" charset="0"/>
              </a:rPr>
              <a:t>Details of student enrichment </a:t>
            </a:r>
            <a:r>
              <a:rPr lang="en-US" sz="4000" b="1" u="sng" dirty="0" smtClean="0">
                <a:solidFill>
                  <a:srgbClr val="0000CD"/>
                </a:solidFill>
                <a:latin typeface="Old English Text MT" panose="03040902040508030806" pitchFamily="66" charset="0"/>
              </a:rPr>
              <a:t>programme:</a:t>
            </a:r>
            <a:endParaRPr lang="en-US" sz="4000" u="sng" dirty="0">
              <a:latin typeface="Old English Text MT" panose="03040902040508030806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460" b="14668"/>
          <a:stretch/>
        </p:blipFill>
        <p:spPr>
          <a:xfrm>
            <a:off x="654441" y="1477283"/>
            <a:ext cx="3073498" cy="4326351"/>
          </a:xfrm>
          <a:prstGeom prst="rect">
            <a:avLst/>
          </a:prstGeom>
        </p:spPr>
      </p:pic>
      <p:pic>
        <p:nvPicPr>
          <p:cNvPr id="1026" name="Picture 2" descr="C:\Users\user\Downloads\IMG-20190416-WA0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7233" y="1477282"/>
            <a:ext cx="3270738" cy="432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IMG-20190416-WA00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9322" y="1477284"/>
            <a:ext cx="3641871" cy="432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74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4919" y="561759"/>
            <a:ext cx="6619121" cy="156966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DEPARTMENT OF URDU</a:t>
            </a:r>
          </a:p>
          <a:p>
            <a:pPr algn="ctr"/>
            <a:r>
              <a:rPr lang="en-US" sz="4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PROFILE</a:t>
            </a:r>
            <a:endParaRPr lang="en-US" sz="4800" b="1" u="sng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6294" y="2982351"/>
            <a:ext cx="963636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 smtClean="0">
                <a:latin typeface="Adobe Garamond Pro Bold" panose="02020702060506020403" pitchFamily="18" charset="0"/>
              </a:rPr>
              <a:t>YEAR OF ESTABLISHMENT:-</a:t>
            </a:r>
          </a:p>
          <a:p>
            <a:pPr algn="just"/>
            <a:r>
              <a:rPr lang="en-US" sz="3000" dirty="0" smtClean="0"/>
              <a:t>The </a:t>
            </a:r>
            <a:r>
              <a:rPr lang="en-US" sz="3000" dirty="0"/>
              <a:t>department of </a:t>
            </a:r>
            <a:r>
              <a:rPr lang="en-US" sz="3000" dirty="0" smtClean="0"/>
              <a:t>Urdu </a:t>
            </a:r>
            <a:r>
              <a:rPr lang="en-US" sz="3000" dirty="0"/>
              <a:t>was established in </a:t>
            </a:r>
            <a:r>
              <a:rPr lang="en-US" sz="3000" b="1" dirty="0" smtClean="0"/>
              <a:t>1976</a:t>
            </a:r>
            <a:r>
              <a:rPr lang="en-US" sz="3000" dirty="0" smtClean="0"/>
              <a:t>. </a:t>
            </a:r>
            <a:r>
              <a:rPr lang="en-US" sz="3000" dirty="0"/>
              <a:t>Since the beginning, we have been making effort to improve the overall standard of our students. </a:t>
            </a:r>
            <a:r>
              <a:rPr lang="en-US" sz="3000" dirty="0" smtClean="0"/>
              <a:t>We </a:t>
            </a:r>
            <a:r>
              <a:rPr lang="en-US" sz="3000" dirty="0"/>
              <a:t>instill value and motivate our students to make efforts in doing </a:t>
            </a:r>
            <a:r>
              <a:rPr lang="en-US" sz="3000" dirty="0" smtClean="0"/>
              <a:t>their </a:t>
            </a:r>
            <a:r>
              <a:rPr lang="en-US" sz="3000" dirty="0"/>
              <a:t>best, making  improvement each year to achieve greater heights.</a:t>
            </a:r>
          </a:p>
          <a:p>
            <a:pPr algn="just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426039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7003" y="575828"/>
            <a:ext cx="90861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i="1" u="sng" cap="none" spc="0" dirty="0" smtClean="0">
                <a:ln/>
                <a:solidFill>
                  <a:schemeClr val="accent3"/>
                </a:solidFill>
                <a:effectLst/>
                <a:latin typeface="Algerian" panose="04020705040A02060702" pitchFamily="82" charset="0"/>
              </a:rPr>
              <a:t>Events At URDU Department</a:t>
            </a:r>
            <a:endParaRPr lang="en-US" sz="4800" b="1" i="1" u="sng" cap="none" spc="0" dirty="0">
              <a:ln/>
              <a:solidFill>
                <a:schemeClr val="accent3"/>
              </a:solidFill>
              <a:effectLst/>
              <a:latin typeface="Algerian" panose="04020705040A02060702" pitchFamily="82" charset="0"/>
            </a:endParaRPr>
          </a:p>
        </p:txBody>
      </p:sp>
      <p:pic>
        <p:nvPicPr>
          <p:cNvPr id="2050" name="Picture 2" descr="C:\Users\user\Downloads\IMG-20190429-WA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8185" y="1650844"/>
            <a:ext cx="3094892" cy="394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IMG-20190501-WA00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9648" y="1650843"/>
            <a:ext cx="3652664" cy="394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IMG-20190427-WA0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1445" y="1650842"/>
            <a:ext cx="3169601" cy="394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754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1353" y="616903"/>
            <a:ext cx="9601200" cy="1303337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u="sng" dirty="0" smtClean="0">
                <a:ln/>
                <a:solidFill>
                  <a:schemeClr val="accent3"/>
                </a:solidFill>
                <a:latin typeface="Old English Text MT" panose="03040902040508030806" pitchFamily="66" charset="0"/>
                <a:cs typeface="Times New Roman" pitchFamily="18" charset="0"/>
              </a:rPr>
              <a:t>Future plan</a:t>
            </a:r>
            <a:endParaRPr lang="en-IN" b="1" u="sng" dirty="0">
              <a:ln/>
              <a:solidFill>
                <a:schemeClr val="accent3"/>
              </a:solidFill>
              <a:latin typeface="Old English Text MT" panose="03040902040508030806" pitchFamily="66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56603" y="2163568"/>
            <a:ext cx="9601200" cy="3317875"/>
          </a:xfrm>
        </p:spPr>
        <p:txBody>
          <a:bodyPr numCol="1">
            <a:normAutofit/>
          </a:bodyPr>
          <a:lstStyle/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Department, in the coming years, looks forward to the following projects: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Introduction of Post-graduate Teaching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Workshop on Creative Writing and Critical Theory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Organizing a National Seminar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82985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8204" y="2594545"/>
            <a:ext cx="8018867" cy="18206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Thank You.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886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3880" y="589895"/>
            <a:ext cx="43540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u="sng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OUR BELIEF</a:t>
            </a:r>
            <a:endParaRPr lang="en-US" sz="6000" b="1" u="sng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3638" y="2715067"/>
            <a:ext cx="9814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ookman Old Style" panose="02050604050505020204" pitchFamily="18" charset="0"/>
              </a:rPr>
              <a:t>OUR STUDENTS GROW, WE GROW</a:t>
            </a:r>
            <a:endParaRPr lang="en-US" sz="3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169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75277" y="491421"/>
            <a:ext cx="37289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OBJECTIVE</a:t>
            </a:r>
            <a:endParaRPr lang="en-US" sz="5400" b="1" u="sng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447" y="2241345"/>
            <a:ext cx="105085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3000" b="0" i="0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Educate students in both the artistry and utility of the Urdu language through the study of literature and other contemporary forms of culture.</a:t>
            </a:r>
          </a:p>
          <a:p>
            <a:pPr marL="285750" indent="-285750" algn="just"/>
            <a:endParaRPr lang="en-US" sz="3000" b="0" i="0" dirty="0" smtClean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3000" b="0" i="0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Graduate students who are capable of performing research, analysis, and criticism of literary and cultural texts from different historical periods and genres.</a:t>
            </a:r>
          </a:p>
        </p:txBody>
      </p:sp>
    </p:spTree>
    <p:extLst>
      <p:ext uri="{BB962C8B-B14F-4D97-AF65-F5344CB8AC3E}">
        <p14:creationId xmlns:p14="http://schemas.microsoft.com/office/powerpoint/2010/main" xmlns="" val="369655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6045" y="505488"/>
            <a:ext cx="2271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VISION</a:t>
            </a:r>
            <a:endParaRPr lang="en-US" sz="5400" b="1" u="sng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4087" y="1752382"/>
            <a:ext cx="94956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200" b="0" i="0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To help students see themselves as professionals, as part of a discipline with skills and abilities valuable in the business, teaching, publishing, or post-graduate work.</a:t>
            </a:r>
          </a:p>
          <a:p>
            <a:pPr algn="just"/>
            <a:endParaRPr lang="en-US" sz="2200" b="0" i="0" dirty="0" smtClean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b="0" i="0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To give students a sense of themselves as citizens of a larger community by encouraging participation in service learning and in diverse and international course work and programming.</a:t>
            </a:r>
          </a:p>
          <a:p>
            <a:pPr algn="just"/>
            <a:endParaRPr lang="en-US" sz="2200" b="0" i="0" dirty="0" smtClean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b="0" i="0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To assure that students encounter creativity crucial to Urdu studies through theater productions, readings by professional writers, and their own creative and critical production and presentation.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108336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10089"/>
            <a:ext cx="9601196" cy="1303867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u="sng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The Present Team</a:t>
            </a:r>
            <a:endParaRPr lang="en-IN" b="1" u="sng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452" y="2095501"/>
            <a:ext cx="10289479" cy="16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Presently, the Department of Urdu comprises the following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staff members: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671191" y="3036278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Andleeb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Umar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lvl="2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Anjum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(Guest Faculty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18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6082" y="533625"/>
            <a:ext cx="54228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FACULTY PROFILE</a:t>
            </a:r>
            <a:endParaRPr lang="en-US" sz="44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61059" y="2513109"/>
            <a:ext cx="7326337" cy="354299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Area of Specialization-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Prose (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Tanqeed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Tahqeeq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Teaching Experience: 07 years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Paper Published: 14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Seminar Attended: 12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Workshop: 01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Awards: 02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Short Stories: 07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Areas of Interest: Poetry, Literary History, Literary Theory &amp; Criticism.</a:t>
            </a:r>
          </a:p>
        </p:txBody>
      </p:sp>
      <p:sp>
        <p:nvSpPr>
          <p:cNvPr id="5" name="Rectangle 4"/>
          <p:cNvSpPr/>
          <p:nvPr/>
        </p:nvSpPr>
        <p:spPr>
          <a:xfrm>
            <a:off x="861059" y="1584922"/>
            <a:ext cx="2916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Andleeb</a:t>
            </a:r>
            <a:r>
              <a:rPr lang="en-US" sz="36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36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mar</a:t>
            </a:r>
            <a:endParaRPr lang="en-US" sz="3600" u="sng" dirty="0"/>
          </a:p>
        </p:txBody>
      </p:sp>
      <p:pic>
        <p:nvPicPr>
          <p:cNvPr id="2050" name="Picture 2" descr="C:\Users\user\Downloads\New Doc 2018-09-20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4156" y="1908087"/>
            <a:ext cx="2453841" cy="318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140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6082" y="533625"/>
            <a:ext cx="54228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FACULTY PROFILE</a:t>
            </a:r>
            <a:endParaRPr lang="en-US" sz="44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61059" y="2513109"/>
            <a:ext cx="7326337" cy="35429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Area of Specialization-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Prose (Short stories)</a:t>
            </a:r>
            <a:endParaRPr lang="en-US" sz="1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Teaching Experience: 01 years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Paper Published: 03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Seminar Attended: 02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Workshop: 01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Areas of Interest: Poetry &amp; Short Stories.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861059" y="1584922"/>
            <a:ext cx="27478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 smtClean="0"/>
              <a:t>ANJUM ARA</a:t>
            </a:r>
            <a:endParaRPr lang="en-US" sz="36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3767" y="1946032"/>
            <a:ext cx="1545248" cy="195738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3140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63394" y="726123"/>
            <a:ext cx="8915400" cy="993775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u="sng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Departmental Events</a:t>
            </a:r>
            <a:endParaRPr lang="en-IN" b="1" u="sng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84738" y="2001252"/>
            <a:ext cx="8915400" cy="54451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Departmental Induction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Student Seminars (Syllabus Based)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Parent-Teacher Meeting</a:t>
            </a:r>
          </a:p>
          <a:p>
            <a:pPr marL="0" indent="0">
              <a:buNone/>
            </a:pPr>
            <a:endParaRPr lang="en-US" sz="4000" dirty="0"/>
          </a:p>
          <a:p>
            <a:pPr>
              <a:buFont typeface="Wingdings" pitchFamily="2" charset="2"/>
              <a:buChar char="Ø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14231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443</TotalTime>
  <Words>530</Words>
  <Application>Microsoft Office PowerPoint</Application>
  <PresentationFormat>Custom</PresentationFormat>
  <Paragraphs>86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Organic</vt:lpstr>
      <vt:lpstr>Slide 1</vt:lpstr>
      <vt:lpstr>Slide 2</vt:lpstr>
      <vt:lpstr>Slide 3</vt:lpstr>
      <vt:lpstr>Slide 4</vt:lpstr>
      <vt:lpstr>Slide 5</vt:lpstr>
      <vt:lpstr>The Present Team</vt:lpstr>
      <vt:lpstr>Slide 7</vt:lpstr>
      <vt:lpstr>Slide 8</vt:lpstr>
      <vt:lpstr>Departmental Events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Future plan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suma</dc:creator>
  <cp:lastModifiedBy>HP</cp:lastModifiedBy>
  <cp:revision>62</cp:revision>
  <dcterms:created xsi:type="dcterms:W3CDTF">2019-01-14T03:21:01Z</dcterms:created>
  <dcterms:modified xsi:type="dcterms:W3CDTF">2019-06-08T06:44:34Z</dcterms:modified>
</cp:coreProperties>
</file>