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  <p:sldMasterId id="2147483762" r:id="rId3"/>
    <p:sldMasterId id="2147483774" r:id="rId4"/>
  </p:sldMasterIdLst>
  <p:notesMasterIdLst>
    <p:notesMasterId r:id="rId34"/>
  </p:notesMasterIdLst>
  <p:sldIdLst>
    <p:sldId id="256" r:id="rId5"/>
    <p:sldId id="292" r:id="rId6"/>
    <p:sldId id="275" r:id="rId7"/>
    <p:sldId id="297" r:id="rId8"/>
    <p:sldId id="298" r:id="rId9"/>
    <p:sldId id="299" r:id="rId10"/>
    <p:sldId id="306" r:id="rId11"/>
    <p:sldId id="294" r:id="rId12"/>
    <p:sldId id="295" r:id="rId13"/>
    <p:sldId id="301" r:id="rId14"/>
    <p:sldId id="302" r:id="rId15"/>
    <p:sldId id="303" r:id="rId16"/>
    <p:sldId id="259" r:id="rId17"/>
    <p:sldId id="307" r:id="rId18"/>
    <p:sldId id="304" r:id="rId19"/>
    <p:sldId id="267" r:id="rId20"/>
    <p:sldId id="268" r:id="rId21"/>
    <p:sldId id="271" r:id="rId22"/>
    <p:sldId id="277" r:id="rId23"/>
    <p:sldId id="279" r:id="rId24"/>
    <p:sldId id="283" r:id="rId25"/>
    <p:sldId id="286" r:id="rId26"/>
    <p:sldId id="287" r:id="rId27"/>
    <p:sldId id="288" r:id="rId28"/>
    <p:sldId id="289" r:id="rId29"/>
    <p:sldId id="305" r:id="rId30"/>
    <p:sldId id="290" r:id="rId31"/>
    <p:sldId id="291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ADM%20RECORD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ADM%20RECORD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7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Sheet1!$A$1:$B$1</c:f>
              <c:strCache>
                <c:ptCount val="2"/>
                <c:pt idx="0">
                  <c:v>Sanctioned  Post </c:v>
                </c:pt>
                <c:pt idx="1">
                  <c:v>Filled Post 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axId val="166643200"/>
        <c:axId val="166644736"/>
      </c:barChart>
      <c:catAx>
        <c:axId val="166643200"/>
        <c:scaling>
          <c:orientation val="minMax"/>
        </c:scaling>
        <c:axPos val="b"/>
        <c:tickLblPos val="nextTo"/>
        <c:crossAx val="166644736"/>
        <c:crosses val="autoZero"/>
        <c:auto val="1"/>
        <c:lblAlgn val="ctr"/>
        <c:lblOffset val="100"/>
      </c:catAx>
      <c:valAx>
        <c:axId val="166644736"/>
        <c:scaling>
          <c:orientation val="minMax"/>
        </c:scaling>
        <c:axPos val="l"/>
        <c:majorGridlines/>
        <c:numFmt formatCode="General" sourceLinked="1"/>
        <c:tickLblPos val="nextTo"/>
        <c:crossAx val="1666432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DR AMNA ANJUM</c:v>
                </c:pt>
              </c:strCache>
            </c:strRef>
          </c:tx>
          <c:cat>
            <c:strRef>
              <c:f>Sheet1!$B$3:$I$3</c:f>
              <c:strCache>
                <c:ptCount val="8"/>
                <c:pt idx="0">
                  <c:v>HONS</c:v>
                </c:pt>
                <c:pt idx="1">
                  <c:v>GE</c:v>
                </c:pt>
                <c:pt idx="2">
                  <c:v>DSC</c:v>
                </c:pt>
                <c:pt idx="3">
                  <c:v>HON</c:v>
                </c:pt>
                <c:pt idx="4">
                  <c:v>GE</c:v>
                </c:pt>
                <c:pt idx="5">
                  <c:v>DSC</c:v>
                </c:pt>
                <c:pt idx="6">
                  <c:v>HON</c:v>
                </c:pt>
                <c:pt idx="7">
                  <c:v>DSC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14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PRIYA SINGH</c:v>
                </c:pt>
              </c:strCache>
            </c:strRef>
          </c:tx>
          <c:cat>
            <c:strRef>
              <c:f>Sheet1!$B$3:$I$3</c:f>
              <c:strCache>
                <c:ptCount val="8"/>
                <c:pt idx="0">
                  <c:v>HONS</c:v>
                </c:pt>
                <c:pt idx="1">
                  <c:v>GE</c:v>
                </c:pt>
                <c:pt idx="2">
                  <c:v>DSC</c:v>
                </c:pt>
                <c:pt idx="3">
                  <c:v>HON</c:v>
                </c:pt>
                <c:pt idx="4">
                  <c:v>GE</c:v>
                </c:pt>
                <c:pt idx="5">
                  <c:v>DSC</c:v>
                </c:pt>
                <c:pt idx="6">
                  <c:v>HON</c:v>
                </c:pt>
                <c:pt idx="7">
                  <c:v>DSC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axId val="166669696"/>
        <c:axId val="166675584"/>
      </c:barChart>
      <c:catAx>
        <c:axId val="166669696"/>
        <c:scaling>
          <c:orientation val="minMax"/>
        </c:scaling>
        <c:axPos val="b"/>
        <c:tickLblPos val="nextTo"/>
        <c:crossAx val="166675584"/>
        <c:crosses val="autoZero"/>
        <c:auto val="1"/>
        <c:lblAlgn val="ctr"/>
        <c:lblOffset val="100"/>
      </c:catAx>
      <c:valAx>
        <c:axId val="166675584"/>
        <c:scaling>
          <c:orientation val="minMax"/>
        </c:scaling>
        <c:axPos val="l"/>
        <c:majorGridlines>
          <c:spPr>
            <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</a:ln>
          </c:spPr>
        </c:majorGridlines>
        <c:numFmt formatCode="General" sourceLinked="1"/>
        <c:tickLblPos val="nextTo"/>
        <c:crossAx val="166669696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5400000" scaled="1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Lbls>
            <c:dLblPos val="outEnd"/>
            <c:showVal val="1"/>
          </c:dLbls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22</c:v>
                </c:pt>
                <c:pt idx="4">
                  <c:v>10</c:v>
                </c:pt>
                <c:pt idx="5">
                  <c:v>11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UG'!$C$2:$C$8</c:f>
              <c:numCache>
                <c:formatCode>General</c:formatCode>
                <c:ptCount val="7"/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UG'!$E$2:$E$8</c:f>
              <c:numCache>
                <c:formatCode>General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UG'!$F$2:$F$8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UG'!$G$2:$G$8</c:f>
              <c:numCache>
                <c:formatCode>General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7"/>
          <c:order val="7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UG'!$I$2:$I$8</c:f>
              <c:numCache>
                <c:formatCode>General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8"/>
          <c:order val="8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UG'!$J$2:$J$8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9"/>
          <c:order val="9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UG'!$K$2:$K$8</c:f>
              <c:numCache>
                <c:formatCode>General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0"/>
          <c:order val="10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UG'!$L$2:$L$8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1"/>
          <c:order val="11"/>
          <c:cat>
            <c:strRef>
              <c:f>'ADM IN UG'!$A$2:$A$8</c:f>
              <c:strCache>
                <c:ptCount val="7"/>
                <c:pt idx="0">
                  <c:v>YEAR</c:v>
                </c:pt>
                <c:pt idx="2">
                  <c:v>2014-17</c:v>
                </c:pt>
                <c:pt idx="3">
                  <c:v>2015-18</c:v>
                </c:pt>
                <c:pt idx="4">
                  <c:v>2016-19</c:v>
                </c:pt>
                <c:pt idx="5">
                  <c:v>2017-20</c:v>
                </c:pt>
                <c:pt idx="6">
                  <c:v>2018-19</c:v>
                </c:pt>
              </c:strCache>
            </c:strRef>
          </c:cat>
          <c:val>
            <c:numRef>
              <c:f>'ADM IN UG'!$M$2:$M$8</c:f>
              <c:numCache>
                <c:formatCode>General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axId val="166986880"/>
        <c:axId val="166988416"/>
      </c:barChart>
      <c:catAx>
        <c:axId val="166986880"/>
        <c:scaling>
          <c:orientation val="minMax"/>
        </c:scaling>
        <c:axPos val="b"/>
        <c:tickLblPos val="nextTo"/>
        <c:crossAx val="166988416"/>
        <c:crosses val="autoZero"/>
        <c:auto val="1"/>
        <c:lblAlgn val="ctr"/>
        <c:lblOffset val="100"/>
      </c:catAx>
      <c:valAx>
        <c:axId val="166988416"/>
        <c:scaling>
          <c:orientation val="minMax"/>
        </c:scaling>
        <c:axPos val="l"/>
        <c:majorGridlines/>
        <c:numFmt formatCode="General" sourceLinked="1"/>
        <c:tickLblPos val="nextTo"/>
        <c:crossAx val="1669868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/>
      <c:barChart>
        <c:barDir val="col"/>
        <c:grouping val="clustered"/>
        <c:ser>
          <c:idx val="0"/>
          <c:order val="0"/>
          <c:cat>
            <c:numRef>
              <c:f>Sheet3!$A$2:$A$8</c:f>
              <c:numCache>
                <c:formatCode>General</c:formatCode>
                <c:ptCount val="7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Sheet3!$B$2:$B$8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12</c:v>
                </c:pt>
                <c:pt idx="3">
                  <c:v>17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cat>
            <c:numRef>
              <c:f>Sheet3!$A$2:$A$8</c:f>
              <c:numCache>
                <c:formatCode>General</c:formatCode>
                <c:ptCount val="7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Sheet3!$C$2:$C$8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13</c:v>
                </c:pt>
                <c:pt idx="4">
                  <c:v>3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cat>
            <c:numRef>
              <c:f>Sheet3!$A$2:$A$8</c:f>
              <c:numCache>
                <c:formatCode>General</c:formatCode>
                <c:ptCount val="7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Sheet3!$D$2:$D$8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cat>
            <c:numRef>
              <c:f>Sheet3!$A$2:$A$8</c:f>
              <c:numCache>
                <c:formatCode>General</c:formatCode>
                <c:ptCount val="7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Sheet3!$E$2:$E$8</c:f>
              <c:numCache>
                <c:formatCode>General</c:formatCode>
                <c:ptCount val="7"/>
                <c:pt idx="0">
                  <c:v>0</c:v>
                </c:pt>
                <c:pt idx="1">
                  <c:v>33.33</c:v>
                </c:pt>
                <c:pt idx="2">
                  <c:v>66.669999999999987</c:v>
                </c:pt>
                <c:pt idx="3">
                  <c:v>76.47</c:v>
                </c:pt>
                <c:pt idx="4">
                  <c:v>20</c:v>
                </c:pt>
                <c:pt idx="5">
                  <c:v>70</c:v>
                </c:pt>
              </c:numCache>
            </c:numRef>
          </c:val>
        </c:ser>
        <c:axId val="167181312"/>
        <c:axId val="167445248"/>
      </c:barChart>
      <c:catAx>
        <c:axId val="167181312"/>
        <c:scaling>
          <c:orientation val="minMax"/>
        </c:scaling>
        <c:axPos val="b"/>
        <c:numFmt formatCode="General" sourceLinked="1"/>
        <c:tickLblPos val="nextTo"/>
        <c:crossAx val="167445248"/>
        <c:crosses val="autoZero"/>
        <c:auto val="1"/>
        <c:lblAlgn val="ctr"/>
        <c:lblOffset val="100"/>
      </c:catAx>
      <c:valAx>
        <c:axId val="167445248"/>
        <c:scaling>
          <c:orientation val="minMax"/>
        </c:scaling>
        <c:axPos val="l"/>
        <c:majorGridlines/>
        <c:numFmt formatCode="General" sourceLinked="1"/>
        <c:tickLblPos val="nextTo"/>
        <c:crossAx val="167181312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26BC-BEF1-49C3-B75C-6C2440D523AC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447C-3CAC-476F-A79B-93E04B7E0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5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447C-3CAC-476F-A79B-93E04B7E0C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2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447C-3CAC-476F-A79B-93E04B7E0C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8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447C-3CAC-476F-A79B-93E04B7E0C8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FB1AA33-C6EE-48BF-A6DF-7E4699E3C23D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C2179F-152D-4B41-83A7-F649ABA5A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86476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WELCOME TO ABM COLLEGE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3844"/>
            <a:ext cx="6400800" cy="1752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Blackadder ITC" pitchFamily="82" charset="0"/>
              </a:rPr>
              <a:t>Presented by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Blackadder ITC" pitchFamily="82" charset="0"/>
              </a:rPr>
              <a:t>Dept of Psychology </a:t>
            </a:r>
            <a:endParaRPr lang="en-US" sz="48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pic>
        <p:nvPicPr>
          <p:cNvPr id="5" name="Picture 4" descr="images (8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"/>
            <a:ext cx="8229600" cy="32091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method of instruction are through lecture, class work, tutorials, work assignments followed by discussion and face to face interaction. </a:t>
            </a:r>
          </a:p>
          <a:p>
            <a:r>
              <a:rPr lang="en-US" dirty="0" smtClean="0"/>
              <a:t>Extra Classes are organized during working days depending on the convenience of the students as well as faculty members.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Women’s Day 						 08.03.2019</a:t>
            </a:r>
          </a:p>
          <a:p>
            <a:r>
              <a:rPr lang="en-US" dirty="0" smtClean="0"/>
              <a:t>Debate 								25.03.2019		</a:t>
            </a:r>
          </a:p>
          <a:p>
            <a:r>
              <a:rPr lang="en-US" dirty="0" smtClean="0"/>
              <a:t>Personality Development Skill		30.4.2019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76338" y="2255521"/>
          <a:ext cx="679926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421"/>
                <a:gridCol w="2266421"/>
                <a:gridCol w="22664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130492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 </a:t>
                      </a:r>
                      <a:r>
                        <a:rPr lang="en-US" dirty="0" err="1" smtClean="0"/>
                        <a:t>Amna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Anjum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5-Sept-2018</a:t>
                      </a:r>
                      <a:endParaRPr lang="en-US" dirty="0"/>
                    </a:p>
                  </a:txBody>
                  <a:tcPr/>
                </a:tc>
              </a:tr>
              <a:tr h="1304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Spl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Lect</a:t>
                      </a:r>
                      <a:r>
                        <a:rPr lang="en-US" dirty="0" smtClean="0"/>
                        <a:t> Research 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Amna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Anjum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11-Sept-2018</a:t>
                      </a:r>
                      <a:endParaRPr lang="en-US" dirty="0"/>
                    </a:p>
                  </a:txBody>
                  <a:tcPr/>
                </a:tc>
              </a:tr>
              <a:tr h="130492">
                <a:tc>
                  <a:txBody>
                    <a:bodyPr/>
                    <a:lstStyle/>
                    <a:p>
                      <a:r>
                        <a:rPr lang="en-US" dirty="0" smtClean="0"/>
                        <a:t>Counseling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Zaki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Akthar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2-2-2019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IN UG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0" y="1535113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	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2000" y="2590799"/>
          <a:ext cx="7543802" cy="3428999"/>
        </p:xfrm>
        <a:graphic>
          <a:graphicData uri="http://schemas.openxmlformats.org/drawingml/2006/table">
            <a:tbl>
              <a:tblPr/>
              <a:tblGrid>
                <a:gridCol w="635786"/>
                <a:gridCol w="559588"/>
                <a:gridCol w="559588"/>
                <a:gridCol w="559588"/>
                <a:gridCol w="559588"/>
                <a:gridCol w="559588"/>
                <a:gridCol w="559588"/>
                <a:gridCol w="559588"/>
                <a:gridCol w="559588"/>
                <a:gridCol w="607828"/>
                <a:gridCol w="607828"/>
                <a:gridCol w="607828"/>
                <a:gridCol w="607828"/>
              </a:tblGrid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MINORITY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2017-20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219200"/>
          <a:ext cx="7696200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STUDENTS  SUCCESS RATE 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743200"/>
          <a:ext cx="4038600" cy="3276600"/>
        </p:xfrm>
        <a:graphic>
          <a:graphicData uri="http://schemas.openxmlformats.org/drawingml/2006/table">
            <a:tbl>
              <a:tblPr/>
              <a:tblGrid>
                <a:gridCol w="807720"/>
                <a:gridCol w="807720"/>
                <a:gridCol w="807720"/>
                <a:gridCol w="807720"/>
                <a:gridCol w="807720"/>
              </a:tblGrid>
              <a:tr h="4095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APPEAED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257800" y="3124200"/>
          <a:ext cx="3200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u="sng" dirty="0" smtClean="0"/>
              <a:t>PUBLICATION BY FACULTY &amp; FACULTY WHO HAVE PRESENTED IN NATIONAL AND INTERNATIONAL SEMINARS/CONFERENCE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DR AMNA ANJUM</a:t>
            </a:r>
            <a:r>
              <a:rPr lang="en-US" dirty="0" smtClean="0"/>
              <a:t>-01(SOCIAL PSYCHOLOGY)</a:t>
            </a:r>
          </a:p>
          <a:p>
            <a:pPr>
              <a:buNone/>
            </a:pPr>
            <a:r>
              <a:rPr lang="en-US" dirty="0" smtClean="0"/>
              <a:t>INTERNATIONAL SEMINAR:-Nil</a:t>
            </a:r>
          </a:p>
          <a:p>
            <a:pPr>
              <a:buNone/>
            </a:pPr>
            <a:r>
              <a:rPr lang="en-US" dirty="0" smtClean="0"/>
              <a:t>NATIONAL SEMINAR:-  2</a:t>
            </a:r>
          </a:p>
          <a:p>
            <a:pPr>
              <a:buNone/>
            </a:pPr>
            <a:r>
              <a:rPr lang="en-US" dirty="0" smtClean="0"/>
              <a:t>WORKSHOP:- 1</a:t>
            </a:r>
          </a:p>
          <a:p>
            <a:pPr>
              <a:buNone/>
            </a:pPr>
            <a:r>
              <a:rPr lang="en-US" b="1" dirty="0" smtClean="0"/>
              <a:t>PRIYA SINGH</a:t>
            </a:r>
          </a:p>
          <a:p>
            <a:pPr>
              <a:buNone/>
            </a:pPr>
            <a:r>
              <a:rPr lang="en-US" dirty="0" smtClean="0"/>
              <a:t>INTERNATIONAL SEMINAR:-  1</a:t>
            </a:r>
          </a:p>
          <a:p>
            <a:pPr>
              <a:buNone/>
            </a:pPr>
            <a:r>
              <a:rPr lang="en-US" dirty="0" smtClean="0"/>
              <a:t>NATIONAL SEMINAR:-              2</a:t>
            </a:r>
          </a:p>
          <a:p>
            <a:pPr>
              <a:buNone/>
            </a:pPr>
            <a:r>
              <a:rPr lang="en-US" dirty="0" smtClean="0"/>
              <a:t>WORKSHOP:-                               2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BOOKS IN THE DEPARTMENT LIBRARY  - 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NUMBER OF JOURNALS AND PERIODICALS-  2</a:t>
            </a:r>
          </a:p>
          <a:p>
            <a:r>
              <a:rPr lang="en-US" sz="1800" dirty="0" smtClean="0"/>
              <a:t>NUMBER OF COMPUTER-   1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INOVATIONS INTRODUCED AND IMPROVEMENTS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4" name="Content Placeholder 3" descr="images (6)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2514600"/>
            <a:ext cx="2143125" cy="2143125"/>
          </a:xfrm>
        </p:spPr>
      </p:pic>
      <p:pic>
        <p:nvPicPr>
          <p:cNvPr id="1026" name="Picture 2" descr="C:\Users\Hp\Desktop\images (7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90800"/>
            <a:ext cx="41148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4876800"/>
            <a:ext cx="77723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COUNSELLING 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(ACADEMIC AND PERSONAL)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Departmental Events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845" y="1752600"/>
            <a:ext cx="6696755" cy="37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55265" y="5710457"/>
            <a:ext cx="6655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Spl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Lect. Research Methodology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Department of Psychology 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Established  UG :- 1975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TEACHERS DAY CELEBRATION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-20190216-WA00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2533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COUNSELLING PROGRAM</a:t>
            </a:r>
            <a:endParaRPr lang="en-US" dirty="0"/>
          </a:p>
        </p:txBody>
      </p:sp>
      <p:pic>
        <p:nvPicPr>
          <p:cNvPr id="5" name="Picture 2" descr="H:\NAAC PPTIMAGES\IMG20190202133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394472" cy="4267200"/>
          </a:xfrm>
          <a:prstGeom prst="rect">
            <a:avLst/>
          </a:prstGeom>
          <a:noFill/>
        </p:spPr>
      </p:pic>
      <p:pic>
        <p:nvPicPr>
          <p:cNvPr id="3075" name="Picture 3" descr="H:\NAAC PPTIMAGES\IMG20190202123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827" y="1698008"/>
            <a:ext cx="3874945" cy="42455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Library facilities </a:t>
            </a:r>
            <a:endParaRPr lang="en-US" b="1" u="sng" dirty="0"/>
          </a:p>
        </p:txBody>
      </p:sp>
      <p:pic>
        <p:nvPicPr>
          <p:cNvPr id="1026" name="Picture 2" descr="C:\Users\Hp\Desktop\college events\IMG-20190404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3276600" cy="3352800"/>
          </a:xfrm>
          <a:prstGeom prst="rect">
            <a:avLst/>
          </a:prstGeom>
          <a:noFill/>
        </p:spPr>
      </p:pic>
      <p:pic>
        <p:nvPicPr>
          <p:cNvPr id="1027" name="Picture 3" descr="C:\Users\Hp\Desktop\college events\IMG-20190404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27432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Practical Classes</a:t>
            </a:r>
            <a:endParaRPr lang="en-US" b="1" u="sng" dirty="0"/>
          </a:p>
        </p:txBody>
      </p:sp>
      <p:pic>
        <p:nvPicPr>
          <p:cNvPr id="1026" name="Picture 2" descr="C:\Users\Hp\Desktop\college events\IMG-20190404-WA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4114800" cy="3886200"/>
          </a:xfrm>
          <a:prstGeom prst="rect">
            <a:avLst/>
          </a:prstGeom>
          <a:noFill/>
        </p:spPr>
      </p:pic>
      <p:pic>
        <p:nvPicPr>
          <p:cNvPr id="1027" name="Picture 3" descr="C:\Users\Hp\Desktop\college events\IMG-2019040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Practical Apparatus(Experiment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 descr="IMG-20190402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358140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1" y="2667000"/>
            <a:ext cx="3581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MIRROR DRAWING STAR PATTERN PAPER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Practical Apparatus(Experiment)</a:t>
            </a:r>
            <a:endParaRPr lang="en-US" b="1" dirty="0"/>
          </a:p>
        </p:txBody>
      </p:sp>
      <p:pic>
        <p:nvPicPr>
          <p:cNvPr id="1026" name="Picture 2" descr="C:\Users\Hp\Desktop\IMG-20190402-WA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810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2514600"/>
            <a:ext cx="33045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PASS ALONG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Practical Apparatus(Experiment) </a:t>
            </a:r>
            <a:endParaRPr lang="en-US" sz="3200" b="1" dirty="0"/>
          </a:p>
        </p:txBody>
      </p:sp>
      <p:pic>
        <p:nvPicPr>
          <p:cNvPr id="4" name="Content Placeholder 3" descr="IMG-20190402-WA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3200400" cy="3962400"/>
          </a:xfrm>
        </p:spPr>
      </p:pic>
      <p:sp>
        <p:nvSpPr>
          <p:cNvPr id="5" name="Rectangle 4"/>
          <p:cNvSpPr/>
          <p:nvPr/>
        </p:nvSpPr>
        <p:spPr>
          <a:xfrm>
            <a:off x="4038600" y="2667000"/>
            <a:ext cx="4501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 DESIGN TEST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Practical Apparatus(Experiment)</a:t>
            </a:r>
            <a:endParaRPr lang="en-US" b="1" u="sng" dirty="0"/>
          </a:p>
        </p:txBody>
      </p:sp>
      <p:pic>
        <p:nvPicPr>
          <p:cNvPr id="2051" name="Picture 3" descr="C:\Users\Hp\Desktop\IMG-20190402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31242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3200400"/>
            <a:ext cx="38625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Card sorting Experiment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Practical (Testing)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Mohsin’s Test of General Intelligence </a:t>
            </a:r>
          </a:p>
          <a:p>
            <a:r>
              <a:rPr lang="en-US" dirty="0" smtClean="0"/>
              <a:t>Bell adjustment Inventory </a:t>
            </a:r>
          </a:p>
          <a:p>
            <a:r>
              <a:rPr lang="en-US" dirty="0" err="1" smtClean="0"/>
              <a:t>Sinha</a:t>
            </a:r>
            <a:r>
              <a:rPr lang="en-US" dirty="0" smtClean="0"/>
              <a:t> </a:t>
            </a:r>
            <a:r>
              <a:rPr lang="en-US" dirty="0" err="1" smtClean="0"/>
              <a:t>Anixety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Word Association Test.</a:t>
            </a:r>
          </a:p>
          <a:p>
            <a:r>
              <a:rPr lang="en-US" dirty="0" smtClean="0"/>
              <a:t>Eysenck Personality Test.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0700" dirty="0" smtClean="0">
                <a:solidFill>
                  <a:srgbClr val="FF0000"/>
                </a:solidFill>
              </a:rPr>
              <a:t>THANK YOU</a:t>
            </a:r>
            <a:r>
              <a:rPr lang="en-US" sz="10700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Promote Human  development, Learning Health and well being through high quality education  research and services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VISION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be a department that leads in the teaching, counseling of psychology knowledge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762000"/>
          <a:ext cx="6680200" cy="94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100"/>
                <a:gridCol w="3340100"/>
              </a:tblGrid>
              <a:tr h="473234">
                <a:tc>
                  <a:txBody>
                    <a:bodyPr/>
                    <a:lstStyle/>
                    <a:p>
                      <a:r>
                        <a:rPr lang="en-US" dirty="0" smtClean="0"/>
                        <a:t>Sanctioned  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Filled Post</a:t>
                      </a:r>
                      <a:endParaRPr lang="en-US" dirty="0"/>
                    </a:p>
                  </a:txBody>
                  <a:tcPr/>
                </a:tc>
              </a:tr>
              <a:tr h="47323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295400" y="2362200"/>
          <a:ext cx="6553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Routine Wise Class distribution 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3276600"/>
          <a:ext cx="792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1524000"/>
          <a:ext cx="7391401" cy="1600200"/>
        </p:xfrm>
        <a:graphic>
          <a:graphicData uri="http://schemas.openxmlformats.org/drawingml/2006/table">
            <a:tbl>
              <a:tblPr/>
              <a:tblGrid>
                <a:gridCol w="1498601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TEACHER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SEM 1&amp;2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 3&amp;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 5&amp;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 AMNA ANJUM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PRIYA SINGH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Area of Department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GENERAL PSYCHOLOGY</a:t>
            </a:r>
          </a:p>
          <a:p>
            <a:pPr>
              <a:buNone/>
            </a:pPr>
            <a:r>
              <a:rPr lang="en-US" sz="2000" dirty="0" smtClean="0"/>
              <a:t>BIO-PSYCHOLOGY</a:t>
            </a:r>
          </a:p>
          <a:p>
            <a:pPr>
              <a:buNone/>
            </a:pPr>
            <a:r>
              <a:rPr lang="en-US" sz="2000" dirty="0" smtClean="0"/>
              <a:t>ABNORMAL PSYCHOLOGY</a:t>
            </a:r>
          </a:p>
          <a:p>
            <a:pPr>
              <a:buNone/>
            </a:pPr>
            <a:r>
              <a:rPr lang="en-US" sz="2000" dirty="0" smtClean="0"/>
              <a:t>CLINICAL PSYCHOLOGY</a:t>
            </a:r>
          </a:p>
          <a:p>
            <a:pPr>
              <a:buNone/>
            </a:pPr>
            <a:r>
              <a:rPr lang="en-US" sz="2000" dirty="0" smtClean="0"/>
              <a:t>SOCIAL PSYCHOLOGY</a:t>
            </a:r>
          </a:p>
          <a:p>
            <a:pPr>
              <a:buNone/>
            </a:pPr>
            <a:r>
              <a:rPr lang="en-US" sz="2000" dirty="0" smtClean="0"/>
              <a:t>HEALTH PSYCHOLOGY</a:t>
            </a:r>
          </a:p>
          <a:p>
            <a:pPr>
              <a:buNone/>
            </a:pPr>
            <a:r>
              <a:rPr lang="en-US" sz="2000" dirty="0" smtClean="0"/>
              <a:t>RESEARCH METHODOLOGY 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Faculty member 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Amna</a:t>
            </a:r>
            <a:r>
              <a:rPr lang="en-US" dirty="0" smtClean="0"/>
              <a:t> </a:t>
            </a:r>
            <a:r>
              <a:rPr lang="en-US" dirty="0" err="1" smtClean="0"/>
              <a:t>Anjum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M.A,P.HD (ASSISTANT PROFESSOR)</a:t>
            </a:r>
          </a:p>
          <a:p>
            <a:pPr>
              <a:buNone/>
            </a:pPr>
            <a:r>
              <a:rPr lang="en-US" sz="2000" dirty="0" smtClean="0"/>
              <a:t>Area of Specialization:-Clinical Psychology</a:t>
            </a:r>
          </a:p>
          <a:p>
            <a:pPr>
              <a:buNone/>
            </a:pPr>
            <a:r>
              <a:rPr lang="en-US" sz="2000" dirty="0" smtClean="0"/>
              <a:t>Teaching Experience :- 01 Yr.</a:t>
            </a:r>
          </a:p>
          <a:p>
            <a:pPr>
              <a:buNone/>
            </a:pPr>
            <a:r>
              <a:rPr lang="en-US" sz="2000" b="1" dirty="0" smtClean="0"/>
              <a:t>PUBLICATION:- </a:t>
            </a:r>
            <a:r>
              <a:rPr lang="en-US" sz="2000" dirty="0" smtClean="0"/>
              <a:t>SOCIAL DEVELOPMENT (1)</a:t>
            </a:r>
          </a:p>
          <a:p>
            <a:pPr>
              <a:buNone/>
            </a:pPr>
            <a:r>
              <a:rPr lang="en-US" sz="2000" b="1" dirty="0" smtClean="0"/>
              <a:t>DATE OF JOINING:- </a:t>
            </a:r>
            <a:r>
              <a:rPr lang="en-US" sz="2000" dirty="0" smtClean="0"/>
              <a:t>07-May-2018</a:t>
            </a:r>
          </a:p>
          <a:p>
            <a:pPr>
              <a:buNone/>
            </a:pPr>
            <a:r>
              <a:rPr lang="en-US" sz="2000" b="1" dirty="0" smtClean="0"/>
              <a:t>SEMINAR </a:t>
            </a:r>
            <a:r>
              <a:rPr lang="en-US" sz="2000" dirty="0" smtClean="0"/>
              <a:t>  -       NATIONAL  2             </a:t>
            </a:r>
          </a:p>
          <a:p>
            <a:pPr>
              <a:buNone/>
            </a:pPr>
            <a:r>
              <a:rPr lang="en-US" sz="2000" b="1" dirty="0" smtClean="0"/>
              <a:t> WORKSHOP</a:t>
            </a:r>
            <a:r>
              <a:rPr lang="en-US" sz="2000" dirty="0" smtClean="0"/>
              <a:t>     NATIONAL   1           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 descr="C:\Users\Administrator\AppData\Local\Microsoft\Windows\Temporary Internet Files\Content.Word\1KM15EABLF7U5bJLQLaKLTt9.jpg"/>
          <p:cNvPicPr/>
          <p:nvPr/>
        </p:nvPicPr>
        <p:blipFill>
          <a:blip r:embed="rId2" cstate="print"/>
          <a:srcRect l="7806" r="19642" b="15385"/>
          <a:stretch>
            <a:fillRect/>
          </a:stretch>
        </p:blipFill>
        <p:spPr bwMode="auto">
          <a:xfrm>
            <a:off x="6400800" y="2438400"/>
            <a:ext cx="1500991" cy="16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PRIYA SINGH</a:t>
            </a:r>
          </a:p>
          <a:p>
            <a:pPr>
              <a:buNone/>
            </a:pPr>
            <a:r>
              <a:rPr lang="en-US" sz="1600" dirty="0" smtClean="0"/>
              <a:t>M.A, B.ED, M.ED (ASSISTANT PROFESSOR CONT..)</a:t>
            </a:r>
          </a:p>
          <a:p>
            <a:pPr>
              <a:buNone/>
            </a:pPr>
            <a:r>
              <a:rPr lang="en-US" sz="1600" dirty="0" smtClean="0"/>
              <a:t>Area of Specialization- Clinical Psychology </a:t>
            </a:r>
          </a:p>
          <a:p>
            <a:pPr>
              <a:buNone/>
            </a:pPr>
            <a:r>
              <a:rPr lang="en-US" sz="1800" dirty="0" smtClean="0"/>
              <a:t>Teaching Experience 6 Months </a:t>
            </a:r>
          </a:p>
          <a:p>
            <a:r>
              <a:rPr lang="en-US" sz="1600" b="1" dirty="0" smtClean="0"/>
              <a:t>SEMINAR </a:t>
            </a:r>
            <a:r>
              <a:rPr lang="en-US" sz="1600" dirty="0" smtClean="0"/>
              <a:t>  -     INTERNATIONAL                       1</a:t>
            </a:r>
          </a:p>
          <a:p>
            <a:r>
              <a:rPr lang="en-US" sz="1600" dirty="0" smtClean="0"/>
              <a:t>                        NATIONAL                               2</a:t>
            </a:r>
          </a:p>
          <a:p>
            <a:r>
              <a:rPr lang="en-US" sz="1600" b="1" dirty="0" smtClean="0"/>
              <a:t> WORKSHOP</a:t>
            </a:r>
            <a:r>
              <a:rPr lang="en-US" sz="1600" dirty="0" smtClean="0"/>
              <a:t>     NATIONAL                              2        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:\Users\SANTOSH\Desktop\IMG_20190117_172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362200"/>
            <a:ext cx="1590675" cy="1685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05200" y="990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Faculty member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1454</TotalTime>
  <Words>529</Words>
  <Application>Microsoft Office PowerPoint</Application>
  <PresentationFormat>On-screen Show (4:3)</PresentationFormat>
  <Paragraphs>247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Foundry</vt:lpstr>
      <vt:lpstr>Median</vt:lpstr>
      <vt:lpstr>Module</vt:lpstr>
      <vt:lpstr>Opulent</vt:lpstr>
      <vt:lpstr>WELCOME TO ABM COLLEGE</vt:lpstr>
      <vt:lpstr>Department of Psychology </vt:lpstr>
      <vt:lpstr> Mission</vt:lpstr>
      <vt:lpstr>OUR VISION </vt:lpstr>
      <vt:lpstr>Slide 5</vt:lpstr>
      <vt:lpstr>Routine Wise Class distribution </vt:lpstr>
      <vt:lpstr>Trust Area of Department </vt:lpstr>
      <vt:lpstr>Faculty member  Dr. Amna Anjum</vt:lpstr>
      <vt:lpstr>Slide 9</vt:lpstr>
      <vt:lpstr>Teaching Method </vt:lpstr>
      <vt:lpstr>Activities </vt:lpstr>
      <vt:lpstr>Seminars</vt:lpstr>
      <vt:lpstr>ADMISSION IN UG</vt:lpstr>
      <vt:lpstr>Slide 14</vt:lpstr>
      <vt:lpstr>STUDENTS  SUCCESS RATE </vt:lpstr>
      <vt:lpstr>PUBLICATION BY FACULTY &amp; FACULTY WHO HAVE PRESENTED IN NATIONAL AND INTERNATIONAL SEMINARS/CONFERENCE</vt:lpstr>
      <vt:lpstr>NUMBER OF BOOKS IN THE DEPARTMENT LIBRARY  -  100</vt:lpstr>
      <vt:lpstr>INOVATIONS INTRODUCED AND IMPROVEMENTS</vt:lpstr>
      <vt:lpstr>Departmental Events </vt:lpstr>
      <vt:lpstr>TEACHERS DAY CELEBRATION</vt:lpstr>
      <vt:lpstr>COUNSELLING PROGRAM</vt:lpstr>
      <vt:lpstr>Library facilities </vt:lpstr>
      <vt:lpstr>Practical Classes</vt:lpstr>
      <vt:lpstr>Practical Apparatus(Experiment) </vt:lpstr>
      <vt:lpstr>Practical Apparatus(Experiment)</vt:lpstr>
      <vt:lpstr>Practical Apparatus(Experiment) </vt:lpstr>
      <vt:lpstr>Practical Apparatus(Experiment)</vt:lpstr>
      <vt:lpstr>Practical (Testing)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ABM COLLEGE</dc:title>
  <dc:creator>2</dc:creator>
  <cp:lastModifiedBy>HP</cp:lastModifiedBy>
  <cp:revision>207</cp:revision>
  <dcterms:created xsi:type="dcterms:W3CDTF">2019-01-12T03:55:27Z</dcterms:created>
  <dcterms:modified xsi:type="dcterms:W3CDTF">2019-06-08T11:10:54Z</dcterms:modified>
</cp:coreProperties>
</file>