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4" r:id="rId2"/>
    <p:sldId id="274" r:id="rId3"/>
    <p:sldId id="317" r:id="rId4"/>
    <p:sldId id="306" r:id="rId5"/>
    <p:sldId id="284" r:id="rId6"/>
    <p:sldId id="287" r:id="rId7"/>
    <p:sldId id="290" r:id="rId8"/>
    <p:sldId id="330" r:id="rId9"/>
    <p:sldId id="329" r:id="rId10"/>
    <p:sldId id="264" r:id="rId11"/>
    <p:sldId id="270" r:id="rId12"/>
    <p:sldId id="324" r:id="rId13"/>
    <p:sldId id="311" r:id="rId14"/>
    <p:sldId id="325" r:id="rId15"/>
    <p:sldId id="331" r:id="rId16"/>
    <p:sldId id="316" r:id="rId17"/>
    <p:sldId id="315" r:id="rId18"/>
    <p:sldId id="318" r:id="rId19"/>
    <p:sldId id="321" r:id="rId20"/>
    <p:sldId id="296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599" autoAdjust="0"/>
  </p:normalViewPr>
  <p:slideViewPr>
    <p:cSldViewPr snapToGrid="0">
      <p:cViewPr varScale="1">
        <p:scale>
          <a:sx n="69" d="100"/>
          <a:sy n="69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43"/>
  <c:chart>
    <c:view3D>
      <c:perspective val="30"/>
    </c:view3D>
    <c:sideWall>
      <c:spPr>
        <a:ln>
          <a:solidFill>
            <a:schemeClr val="tx1"/>
          </a:solidFill>
        </a:ln>
      </c:spPr>
    </c:sideWall>
    <c:backWall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8.6120698953727023E-2"/>
          <c:y val="3.4375065616798012E-2"/>
          <c:w val="0.49804965303994664"/>
          <c:h val="0.62287217847769061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shape val="box"/>
        <c:axId val="112586752"/>
        <c:axId val="112588288"/>
        <c:axId val="119091648"/>
      </c:bar3DChart>
      <c:catAx>
        <c:axId val="112586752"/>
        <c:scaling>
          <c:orientation val="minMax"/>
        </c:scaling>
        <c:axPos val="b"/>
        <c:numFmt formatCode="General" sourceLinked="1"/>
        <c:tickLblPos val="nextTo"/>
        <c:crossAx val="112588288"/>
        <c:crosses val="autoZero"/>
        <c:auto val="1"/>
        <c:lblAlgn val="ctr"/>
        <c:lblOffset val="100"/>
      </c:catAx>
      <c:valAx>
        <c:axId val="112588288"/>
        <c:scaling>
          <c:orientation val="minMax"/>
        </c:scaling>
        <c:axPos val="l"/>
        <c:majorGridlines/>
        <c:numFmt formatCode="General" sourceLinked="1"/>
        <c:tickLblPos val="nextTo"/>
        <c:crossAx val="112586752"/>
        <c:crosses val="autoZero"/>
        <c:crossBetween val="between"/>
      </c:valAx>
      <c:serAx>
        <c:axId val="119091648"/>
        <c:scaling>
          <c:orientation val="minMax"/>
        </c:scaling>
        <c:axPos val="b"/>
        <c:tickLblPos val="nextTo"/>
        <c:crossAx val="112588288"/>
        <c:crosses val="autoZero"/>
      </c:serAx>
    </c:plotArea>
    <c:legend>
      <c:legendPos val="r"/>
      <c:layout/>
    </c:legend>
    <c:plotVisOnly val="1"/>
  </c:chart>
  <c:spPr>
    <a:gradFill>
      <a:gsLst>
        <a:gs pos="0">
          <a:srgbClr val="000082"/>
        </a:gs>
        <a:gs pos="13000">
          <a:srgbClr val="0047FF"/>
        </a:gs>
        <a:gs pos="28000">
          <a:srgbClr val="000082"/>
        </a:gs>
        <a:gs pos="42999">
          <a:srgbClr val="0047FF"/>
        </a:gs>
        <a:gs pos="58000">
          <a:srgbClr val="000082"/>
        </a:gs>
        <a:gs pos="72000">
          <a:srgbClr val="0047FF"/>
        </a:gs>
        <a:gs pos="87000">
          <a:srgbClr val="000082"/>
        </a:gs>
        <a:gs pos="100000">
          <a:srgbClr val="0047FF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3"/>
  <c:chart>
    <c:view3D>
      <c:perspective val="30"/>
    </c:view3D>
    <c:sideWall>
      <c:spPr>
        <a:ln>
          <a:solidFill>
            <a:schemeClr val="tx1"/>
          </a:solidFill>
        </a:ln>
      </c:spPr>
    </c:sideWall>
    <c:backWall>
      <c:spPr>
        <a:ln>
          <a:solidFill>
            <a:schemeClr val="tx1"/>
          </a:solidFill>
        </a:ln>
      </c:spPr>
    </c:backWall>
    <c:plotArea>
      <c:layout/>
      <c:line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FAIL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axId val="119939456"/>
        <c:axId val="123447936"/>
        <c:axId val="124765952"/>
      </c:line3DChart>
      <c:catAx>
        <c:axId val="119939456"/>
        <c:scaling>
          <c:orientation val="minMax"/>
        </c:scaling>
        <c:axPos val="b"/>
        <c:numFmt formatCode="General" sourceLinked="1"/>
        <c:tickLblPos val="nextTo"/>
        <c:crossAx val="123447936"/>
        <c:crosses val="autoZero"/>
        <c:auto val="1"/>
        <c:lblAlgn val="ctr"/>
        <c:lblOffset val="100"/>
      </c:catAx>
      <c:valAx>
        <c:axId val="123447936"/>
        <c:scaling>
          <c:orientation val="minMax"/>
        </c:scaling>
        <c:axPos val="l"/>
        <c:majorGridlines/>
        <c:numFmt formatCode="General" sourceLinked="1"/>
        <c:tickLblPos val="nextTo"/>
        <c:crossAx val="119939456"/>
        <c:crosses val="autoZero"/>
        <c:crossBetween val="between"/>
      </c:valAx>
      <c:serAx>
        <c:axId val="124765952"/>
        <c:scaling>
          <c:orientation val="minMax"/>
        </c:scaling>
        <c:axPos val="b"/>
        <c:tickLblPos val="nextTo"/>
        <c:crossAx val="123447936"/>
        <c:crosses val="autoZero"/>
      </c:serAx>
    </c:plotArea>
    <c:legend>
      <c:legendPos val="r"/>
      <c:layout/>
    </c:legend>
    <c:plotVisOnly val="1"/>
  </c:chart>
  <c:spPr>
    <a:gradFill>
      <a:gsLst>
        <a:gs pos="0">
          <a:srgbClr val="000082"/>
        </a:gs>
        <a:gs pos="13000">
          <a:srgbClr val="0047FF"/>
        </a:gs>
        <a:gs pos="28000">
          <a:srgbClr val="000082"/>
        </a:gs>
        <a:gs pos="42999">
          <a:srgbClr val="0047FF"/>
        </a:gs>
        <a:gs pos="58000">
          <a:srgbClr val="000082"/>
        </a:gs>
        <a:gs pos="72000">
          <a:srgbClr val="0047FF"/>
        </a:gs>
        <a:gs pos="87000">
          <a:srgbClr val="000082"/>
        </a:gs>
        <a:gs pos="100000">
          <a:srgbClr val="0047FF"/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0F77-A91E-460B-B6A1-BB2E03F7422A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CBDCD-919A-4776-B34A-E28BA6D32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CBDCD-919A-4776-B34A-E28BA6D327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16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573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22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0314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7604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3488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6254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1543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4631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9914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5937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1405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779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8943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2013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612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B8EA-9720-4101-85EA-6707BD27EFCC}" type="datetimeFigureOut">
              <a:rPr lang="en-IN" smtClean="0"/>
              <a:pPr/>
              <a:t>08-06-2019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9D171C-FDB0-44E6-A254-51A1C699253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960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A134E3-811E-4B15-B3F9-711FE9B04FCC}"/>
              </a:ext>
            </a:extLst>
          </p:cNvPr>
          <p:cNvSpPr txBox="1"/>
          <p:nvPr/>
        </p:nvSpPr>
        <p:spPr>
          <a:xfrm>
            <a:off x="2495773" y="4324574"/>
            <a:ext cx="6067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en-US" sz="4800" dirty="0">
              <a:latin typeface="Algerian" panose="04020705040A02060702" pitchFamily="82" charset="0"/>
            </a:endParaRPr>
          </a:p>
          <a:p>
            <a:r>
              <a:rPr lang="en-US" sz="4800" b="1" dirty="0">
                <a:latin typeface="Algerian" panose="04020705040A02060702" pitchFamily="82" charset="0"/>
              </a:rPr>
              <a:t> </a:t>
            </a:r>
            <a:endParaRPr lang="en-IN" sz="4800" b="1" dirty="0">
              <a:latin typeface="Algerian" panose="04020705040A020607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867D20-25D2-4DBB-9357-33803945CE81}"/>
              </a:ext>
            </a:extLst>
          </p:cNvPr>
          <p:cNvSpPr txBox="1"/>
          <p:nvPr/>
        </p:nvSpPr>
        <p:spPr>
          <a:xfrm>
            <a:off x="2635623" y="5271247"/>
            <a:ext cx="492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237129" y="5378824"/>
            <a:ext cx="781274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             HEARTY WELCOME TO NAAC PEER TEAM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8" y="430306"/>
            <a:ext cx="457200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A.B. M. COLLEGE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40742" y="1062318"/>
            <a:ext cx="294490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GOLMURI , JSR  - 831003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182145" y="5920299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1026" name="Picture 2" descr="C:\Users\Win 7\Pictures\8jamuniversities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639" y="1600199"/>
            <a:ext cx="5594128" cy="3724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6777" y="219635"/>
            <a:ext cx="1736975" cy="143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95712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20" y="1097280"/>
            <a:ext cx="64861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sz="3200" b="1" u="sng" dirty="0" smtClean="0"/>
              <a:t>DIVERSITY OF STUDENTS </a:t>
            </a:r>
            <a:endParaRPr lang="en-US" sz="32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0016" y="1987294"/>
          <a:ext cx="8375904" cy="300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76"/>
                <a:gridCol w="2093976"/>
                <a:gridCol w="2093976"/>
                <a:gridCol w="2093976"/>
              </a:tblGrid>
              <a:tr h="5882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 OF COURSE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OF STUDENTS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FROM THE SAME 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OF STUDENTS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FROM THE OTHER STATE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OF STUDENTS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FROM  ABROAD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82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B.A. (HONS)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5882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B.A. (GEN)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588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60168" y="6283370"/>
            <a:ext cx="3805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 Department of Philosophy , ABM COLLEGE </a:t>
            </a:r>
            <a:endParaRPr lang="en-US" sz="1400" dirty="0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0446" y="327211"/>
            <a:ext cx="1532965" cy="1353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CE204E-EB80-48ED-AE6F-4D9191436C5E}"/>
              </a:ext>
            </a:extLst>
          </p:cNvPr>
          <p:cNvSpPr txBox="1"/>
          <p:nvPr/>
        </p:nvSpPr>
        <p:spPr>
          <a:xfrm>
            <a:off x="1425388" y="239357"/>
            <a:ext cx="728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           </a:t>
            </a:r>
          </a:p>
          <a:p>
            <a:r>
              <a:rPr lang="en-US" sz="3200" b="1" i="1" dirty="0" smtClean="0">
                <a:latin typeface="Arial Black" panose="020B0A04020102020204" pitchFamily="34" charset="0"/>
              </a:rPr>
              <a:t> </a:t>
            </a:r>
            <a:endParaRPr lang="en-US" sz="3200" b="1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859" y="1667436"/>
            <a:ext cx="7113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b="1" dirty="0" smtClean="0">
                <a:latin typeface="Calisto MT" pitchFamily="18" charset="0"/>
              </a:rPr>
              <a:t>USE OF Chalk – talk method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sto MT" pitchFamily="18" charset="0"/>
              </a:rPr>
              <a:t>  Assignments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sto MT" pitchFamily="18" charset="0"/>
              </a:rPr>
              <a:t> Seminars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sto MT" pitchFamily="18" charset="0"/>
              </a:rPr>
              <a:t> Class tests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sto MT" pitchFamily="18" charset="0"/>
              </a:rPr>
              <a:t> Provide study materials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sto MT" pitchFamily="18" charset="0"/>
              </a:rPr>
              <a:t> Group discussions  </a:t>
            </a:r>
            <a:endParaRPr lang="en-US" sz="2400" b="1" dirty="0">
              <a:latin typeface="Calisto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0883" y="712695"/>
            <a:ext cx="418203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METHOD OF TEACHING</a:t>
            </a:r>
            <a:endParaRPr lang="en-US" sz="28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155250" y="6323711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4234" y="327212"/>
            <a:ext cx="1506071" cy="1468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07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35" y="484094"/>
            <a:ext cx="730175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doni MT Black" pitchFamily="18" charset="0"/>
              </a:rPr>
              <a:t>Innovative Teaching Methods …..</a:t>
            </a:r>
            <a:endParaRPr lang="en-US" sz="3200" dirty="0"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718" y="1331259"/>
            <a:ext cx="8060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odoni MT Black" pitchFamily="18" charset="0"/>
              </a:rPr>
              <a:t>Seminar :</a:t>
            </a:r>
          </a:p>
          <a:p>
            <a:r>
              <a:rPr lang="en-US" b="1" dirty="0" smtClean="0"/>
              <a:t>Students select the topic of their choice and put their views on . The objective of the departmental seminars was to develop a practice for speech and generate new ideas and to improve interest in study topics.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141" y="4437529"/>
            <a:ext cx="8168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odoni MT Black" pitchFamily="18" charset="0"/>
              </a:rPr>
              <a:t>Remedial classes </a:t>
            </a:r>
            <a:r>
              <a:rPr lang="en-US" b="1" u="sng" dirty="0" smtClean="0"/>
              <a:t>:</a:t>
            </a:r>
          </a:p>
          <a:p>
            <a:r>
              <a:rPr lang="en-US" b="1" dirty="0" smtClean="0"/>
              <a:t>Identify slow learners / and provide extra guidance and study materials .</a:t>
            </a:r>
          </a:p>
          <a:p>
            <a:endParaRPr lang="en-US" dirty="0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9844" y="219636"/>
            <a:ext cx="1526297" cy="1488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082" y="509666"/>
            <a:ext cx="5126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SWOC ANALYSIS……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9369" y="1648918"/>
            <a:ext cx="51266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 STRENGTHS :-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+mj-lt"/>
              </a:rPr>
              <a:t>Sufficient Reference books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+mj-lt"/>
              </a:rPr>
              <a:t>Extra classes organized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+mj-lt"/>
              </a:rPr>
              <a:t>Close relationship with students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+mj-lt"/>
              </a:rPr>
              <a:t>Efficient and sincere faculty memb</a:t>
            </a:r>
            <a:r>
              <a:rPr lang="en-US" dirty="0" smtClean="0">
                <a:latin typeface="+mj-lt"/>
              </a:rPr>
              <a:t>ers  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870" y="3711388"/>
            <a:ext cx="461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WEAKNESS :-  </a:t>
            </a:r>
            <a:endParaRPr lang="en-US" sz="3200" b="1" u="sng" dirty="0"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35" y="467957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Poor communication skill in both verbal and non verbal skills .</a:t>
            </a:r>
          </a:p>
          <a:p>
            <a:r>
              <a:rPr lang="en-US" b="1" dirty="0" smtClean="0"/>
              <a:t>2.  </a:t>
            </a:r>
            <a:r>
              <a:rPr lang="en-US" b="1" dirty="0" smtClean="0"/>
              <a:t>Deteriorating </a:t>
            </a:r>
            <a:r>
              <a:rPr lang="en-US" b="1" dirty="0" smtClean="0"/>
              <a:t>students strength in course 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22486" y="6216134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871" y="206189"/>
            <a:ext cx="1775012" cy="1582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7864" y="514581"/>
            <a:ext cx="4619076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/>
              <a:t>SWOC ANALYSIS……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810871" y="207565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 smtClean="0"/>
              <a:t>Opportunity &amp; Challenges :-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To ensure all students perform well academically and achieve their goals and also increase no. of students in subjects 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Accepting , adapting and updating the teaching &amp; learning techniques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770529" y="4397188"/>
            <a:ext cx="609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Future plans:-</a:t>
            </a:r>
          </a:p>
          <a:p>
            <a:r>
              <a:rPr lang="en-US" b="1" dirty="0" smtClean="0"/>
              <a:t>Publishing  college magazine and organize national seminar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348427" y="6135452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7079" y="192741"/>
            <a:ext cx="171938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7864" y="514581"/>
            <a:ext cx="6026536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Future plans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0529" y="2078181"/>
            <a:ext cx="84541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Publishing  college magazine and organize national seminar </a:t>
            </a:r>
            <a:endParaRPr lang="en-US" sz="2600" b="1" dirty="0"/>
          </a:p>
        </p:txBody>
      </p:sp>
      <p:sp>
        <p:nvSpPr>
          <p:cNvPr id="5" name="Rectangle 4"/>
          <p:cNvSpPr/>
          <p:nvPr/>
        </p:nvSpPr>
        <p:spPr>
          <a:xfrm>
            <a:off x="4348427" y="6135452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7079" y="192741"/>
            <a:ext cx="171938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 7\Desktop\New folder (2)\IMG-20190413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9291">
            <a:off x="660875" y="1792386"/>
            <a:ext cx="4091814" cy="4527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Win 7\Desktop\New folder (2)\IMG-20190413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647">
            <a:off x="5769757" y="2288952"/>
            <a:ext cx="4586989" cy="344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02182" y="178517"/>
            <a:ext cx="4512101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Departmental Activities</a:t>
            </a:r>
            <a:endParaRPr lang="en-US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262827" y="6323711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7341" y="286871"/>
            <a:ext cx="1473387" cy="1555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Win 7\Desktop\New folder (2)\IMG-20190413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72" y="342900"/>
            <a:ext cx="2417009" cy="3222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 descr="C:\Users\Win 7\Desktop\New folder (2)\IMG-20190413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97" y="329784"/>
            <a:ext cx="2628672" cy="3132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C:\Users\Win 7\Desktop\New folder (2)\IMG-20190413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2746" y="2500271"/>
            <a:ext cx="2637102" cy="295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:\Users\Win 7\Desktop\New folder (2)\IMG-20190413-WA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8129" y="2623280"/>
            <a:ext cx="2608289" cy="2968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85247" y="1094282"/>
            <a:ext cx="214138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RANGOLI  COMPETITION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141803" y="6310264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0527" y="165847"/>
            <a:ext cx="1471131" cy="1434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163" y="4468906"/>
            <a:ext cx="1143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 7\Desktop\New folder (2)\IMG-20190413-WA0009.jpg"/>
          <p:cNvPicPr>
            <a:picLocks noChangeAspect="1" noChangeArrowheads="1"/>
          </p:cNvPicPr>
          <p:nvPr/>
        </p:nvPicPr>
        <p:blipFill>
          <a:blip r:embed="rId2" cstate="print"/>
          <a:srcRect l="34759" t="1908" r="3717"/>
          <a:stretch>
            <a:fillRect/>
          </a:stretch>
        </p:blipFill>
        <p:spPr bwMode="auto">
          <a:xfrm rot="20833936">
            <a:off x="754317" y="633349"/>
            <a:ext cx="3917858" cy="365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Win 7\Desktop\New folder (2)\IMG-20190413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268">
            <a:off x="5067311" y="2669928"/>
            <a:ext cx="4494776" cy="337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09597" y="444830"/>
            <a:ext cx="369517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MEHNDI COMPETITION ON WOMENS DAY  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141803" y="6296817"/>
            <a:ext cx="383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0978" y="233081"/>
            <a:ext cx="1540091" cy="150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 7\Desktop\New folder (2)\IMG-20190413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23" y="3657600"/>
            <a:ext cx="3106271" cy="229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Win 7\Desktop\New folder (2)\IMG-20190413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49" y="510988"/>
            <a:ext cx="3054246" cy="244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Win 7\Desktop\New folder (2)\IMG-20190413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741" y="556915"/>
            <a:ext cx="3538342" cy="2340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25788" y="3993776"/>
            <a:ext cx="415514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QUIZ CONTEST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1191" y="6229581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6740" y="165847"/>
            <a:ext cx="1540090" cy="150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CA474F-50FA-4828-9785-0814966C4B8E}"/>
              </a:ext>
            </a:extLst>
          </p:cNvPr>
          <p:cNvSpPr txBox="1"/>
          <p:nvPr/>
        </p:nvSpPr>
        <p:spPr>
          <a:xfrm>
            <a:off x="1936376" y="699247"/>
            <a:ext cx="65218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4000" b="1" dirty="0">
              <a:highlight>
                <a:srgbClr val="008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9F430F-7BAB-453C-AC86-FCF60C4B850C}"/>
              </a:ext>
            </a:extLst>
          </p:cNvPr>
          <p:cNvSpPr txBox="1"/>
          <p:nvPr/>
        </p:nvSpPr>
        <p:spPr>
          <a:xfrm>
            <a:off x="408790" y="493211"/>
            <a:ext cx="899339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DEPARTMENT OF PHILOSOPHY</a:t>
            </a:r>
            <a:endParaRPr lang="en-IN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9464BE-488F-4872-8CB4-D577C5401461}"/>
              </a:ext>
            </a:extLst>
          </p:cNvPr>
          <p:cNvSpPr txBox="1"/>
          <p:nvPr/>
        </p:nvSpPr>
        <p:spPr>
          <a:xfrm>
            <a:off x="2999949" y="1389888"/>
            <a:ext cx="3560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A PROFILE </a:t>
            </a:r>
            <a:endParaRPr lang="en-I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850E56-7951-4FC4-9701-D7ECC428F786}"/>
              </a:ext>
            </a:extLst>
          </p:cNvPr>
          <p:cNvSpPr txBox="1"/>
          <p:nvPr/>
        </p:nvSpPr>
        <p:spPr>
          <a:xfrm>
            <a:off x="1343989" y="222611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YEAR OF ESTABLISHMENT  </a:t>
            </a:r>
            <a:r>
              <a:rPr lang="en-US" sz="2800" b="1" dirty="0" smtClean="0">
                <a:latin typeface="Arial Black" panose="020B0A04020102020204" pitchFamily="34" charset="0"/>
              </a:rPr>
              <a:t>- 1979</a:t>
            </a:r>
            <a:endParaRPr lang="en-IN" sz="28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8928" y="3267456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lgerian" pitchFamily="82" charset="0"/>
              </a:rPr>
              <a:t>IT OFFERS  </a:t>
            </a:r>
            <a:r>
              <a:rPr lang="en-US" sz="2800" b="1" dirty="0" err="1" smtClean="0">
                <a:latin typeface="Algerian" pitchFamily="82" charset="0"/>
              </a:rPr>
              <a:t>ug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b="1" dirty="0" smtClean="0">
                <a:latin typeface="Arial Rounded MT Bold" pitchFamily="34" charset="0"/>
              </a:rPr>
              <a:t>B.A.(HONS) PROGRAM  AND  B.A.(GEN).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369090" y="4038600"/>
            <a:ext cx="7104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lgerian" pitchFamily="82" charset="0"/>
              </a:rPr>
              <a:t>PHILOSOPHY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b="1" dirty="0" smtClean="0">
                <a:latin typeface="Arial Rounded MT Bold" pitchFamily="34" charset="0"/>
              </a:rPr>
              <a:t>AS GENERAL ELECTIVE SUBJECT CAN ALSO BE TAKEN  WITH  OTHER  B.A.(HONS)  SUBJECTS  .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2485" y="6243028"/>
            <a:ext cx="3805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 Department of Philosophy , ABM COLLEGE </a:t>
            </a:r>
            <a:endParaRPr lang="en-US" sz="14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9765" y="228601"/>
            <a:ext cx="1613648" cy="1398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249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 7\Desktop\New folder (2)\IMG-20190413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91" y="282471"/>
            <a:ext cx="4814966" cy="361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Win 7\Desktop\New folder (2)\IMG-20190413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563" y="2683239"/>
            <a:ext cx="5106650" cy="3807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80530" y="618565"/>
            <a:ext cx="360381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VOTER AWARENESS PROGRAMME</a:t>
            </a:r>
            <a:endParaRPr lang="en-US" sz="2400" b="1" u="sng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7422" y="219635"/>
            <a:ext cx="1498715" cy="1461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winbeta.org/sites/default/files/news/thankyou_r1_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076" y="1438836"/>
            <a:ext cx="6550507" cy="4343399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168" y="6229581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6739" y="233082"/>
            <a:ext cx="1664217" cy="1622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820232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8528" y="1135118"/>
            <a:ext cx="5608321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   </a:t>
            </a:r>
            <a:r>
              <a:rPr lang="en-US" sz="4800" b="1" dirty="0" smtClean="0">
                <a:latin typeface="Arial Rounded MT Bold" pitchFamily="34" charset="0"/>
              </a:rPr>
              <a:t>OUR  MISSION  </a:t>
            </a:r>
            <a:endParaRPr lang="en-IN" sz="4800" b="1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95" y="3510220"/>
            <a:ext cx="892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It is our aim and duty to create a basic foundation of morality among the youth through which we can create good and noble citizens of </a:t>
            </a:r>
            <a:r>
              <a:rPr lang="en-US" sz="2400" dirty="0" err="1" smtClean="0">
                <a:latin typeface="Arial Rounded MT Bold" pitchFamily="34" charset="0"/>
              </a:rPr>
              <a:t>india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694" y="2528048"/>
            <a:ext cx="8754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To provide education not only to acquire knowledge but also to inculcate a sound philosophy for a holistic living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1874" y="6162346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9766" y="255494"/>
            <a:ext cx="1707776" cy="157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E81C6C-7101-4607-8BC2-983938C7AF9A}"/>
              </a:ext>
            </a:extLst>
          </p:cNvPr>
          <p:cNvSpPr/>
          <p:nvPr/>
        </p:nvSpPr>
        <p:spPr>
          <a:xfrm>
            <a:off x="1929102" y="510990"/>
            <a:ext cx="5117158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	</a:t>
            </a:r>
            <a:r>
              <a:rPr lang="en-US" sz="4800" b="1" u="sng" dirty="0">
                <a:latin typeface="Arial Black" panose="020B0A04020102020204" pitchFamily="34" charset="0"/>
              </a:rPr>
              <a:t>OUR </a:t>
            </a:r>
            <a:r>
              <a:rPr lang="en-US" sz="4800" b="1" u="sng" dirty="0" smtClean="0">
                <a:latin typeface="Arial Black" panose="020B0A04020102020204" pitchFamily="34" charset="0"/>
              </a:rPr>
              <a:t>VISION  </a:t>
            </a:r>
            <a:endParaRPr lang="en-IN" sz="4800" b="1" u="sng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50DB04-5E2E-4E4D-BAFC-810906F9D64F}"/>
              </a:ext>
            </a:extLst>
          </p:cNvPr>
          <p:cNvSpPr txBox="1"/>
          <p:nvPr/>
        </p:nvSpPr>
        <p:spPr>
          <a:xfrm>
            <a:off x="4198938" y="1583255"/>
            <a:ext cx="128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IN" sz="24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D69DC2-A563-47D2-8108-252E25E769C9}"/>
              </a:ext>
            </a:extLst>
          </p:cNvPr>
          <p:cNvSpPr txBox="1"/>
          <p:nvPr/>
        </p:nvSpPr>
        <p:spPr>
          <a:xfrm>
            <a:off x="5378824" y="4103060"/>
            <a:ext cx="2130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/>
          </a:p>
          <a:p>
            <a:endParaRPr lang="en-I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8661" y="2070847"/>
            <a:ext cx="8449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 Our vision is to encourage students to study the subject Philosophy and improve their moral ethical values for creating a new and better INDIA .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7471" y="3711388"/>
            <a:ext cx="833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 To impart quality education 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7472" y="4504765"/>
            <a:ext cx="762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To provide a platform to the students to exhibit their talents and develop as good human being. 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0509" y="6283369"/>
            <a:ext cx="483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Department of Philosophy , ABM COLLEGE </a:t>
            </a:r>
            <a:endParaRPr lang="en-US" dirty="0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234" y="259977"/>
            <a:ext cx="1458071" cy="1421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646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05953" y="1202485"/>
            <a:ext cx="5904129" cy="706090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No. of Teaching Post: 01</a:t>
            </a:r>
            <a:endParaRPr kumimoji="0" lang="en-IN" sz="3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6864" y="5146286"/>
            <a:ext cx="8217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Arial Black" pitchFamily="34" charset="0"/>
              </a:rPr>
              <a:t>DR. SONI SINHA - </a:t>
            </a:r>
            <a:r>
              <a:rPr lang="en-US" b="1" i="1" dirty="0" smtClean="0">
                <a:latin typeface="Arial Black" pitchFamily="34" charset="0"/>
              </a:rPr>
              <a:t>GUEST  FACULTY  (Contractual) </a:t>
            </a:r>
            <a:endParaRPr lang="en-US" b="1" i="1" dirty="0"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77822" y="2682578"/>
          <a:ext cx="8667959" cy="139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760"/>
                <a:gridCol w="3505199"/>
              </a:tblGrid>
              <a:tr h="821362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SANCTIONED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FILLED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929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40850" y="6313856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551" y="340659"/>
            <a:ext cx="1431178" cy="139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105" y="521567"/>
            <a:ext cx="458419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3200" b="1" u="sng" dirty="0" smtClean="0">
                <a:latin typeface="Algerian" pitchFamily="82" charset="0"/>
                <a:cs typeface="Aharoni" pitchFamily="2" charset="-79"/>
              </a:rPr>
              <a:t>FALCULTY PROFILE</a:t>
            </a:r>
            <a:endParaRPr lang="en-US" sz="3200" b="1" u="sng" dirty="0">
              <a:latin typeface="Algerian" pitchFamily="82" charset="0"/>
              <a:cs typeface="Aharoni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52185" y="1089208"/>
          <a:ext cx="7717535" cy="500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827"/>
                <a:gridCol w="3211730"/>
                <a:gridCol w="3808978"/>
              </a:tblGrid>
              <a:tr h="514376">
                <a:tc>
                  <a:txBody>
                    <a:bodyPr/>
                    <a:lstStyle/>
                    <a:p>
                      <a:pPr lvl="0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5794">
                <a:tc>
                  <a:txBody>
                    <a:bodyPr/>
                    <a:lstStyle/>
                    <a:p>
                      <a:pPr lvl="0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7256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of the faculty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Eras Demi ITC" pitchFamily="34" charset="0"/>
                        </a:rPr>
                        <a:t>Dr. SONI SINHA </a:t>
                      </a:r>
                    </a:p>
                    <a:p>
                      <a:pPr lv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235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Qualification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MA, B.ED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.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3339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Designation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Assistant Professor (Contractual)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548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 of years of experience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476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level seminar attended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2913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National level seminars  attended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2902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National level conferences  attended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4548"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National/State level paper presented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cs typeface="Aharoni" pitchFamily="2" charset="-79"/>
                        </a:rPr>
                        <a:t>06</a:t>
                      </a:r>
                    </a:p>
                  </a:txBody>
                  <a:tcPr/>
                </a:tc>
              </a:tr>
              <a:tr h="414548">
                <a:tc>
                  <a:txBody>
                    <a:bodyPr/>
                    <a:lstStyle/>
                    <a:p>
                      <a:pPr lvl="0"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89721" y="6323711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3976" y="192742"/>
            <a:ext cx="1678008" cy="163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Win 7\Desktop\IMG_20190521_20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766" y="1575004"/>
            <a:ext cx="1097280" cy="132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135" y="417925"/>
            <a:ext cx="7729728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RESEARCH &amp; PUBLICATIONS OF PAPER  DONE BY FACULTY</a:t>
            </a:r>
            <a:endParaRPr lang="en-US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2405" y="1422011"/>
          <a:ext cx="7640608" cy="446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275"/>
                <a:gridCol w="1501379"/>
                <a:gridCol w="1279802"/>
                <a:gridCol w="1910152"/>
              </a:tblGrid>
              <a:tr h="331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12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 Rounded MT Bold" pitchFamily="34" charset="0"/>
                        </a:rPr>
                        <a:t>TITLE OF RESEARCH</a:t>
                      </a:r>
                      <a:r>
                        <a:rPr lang="en-US" sz="1100" b="1" baseline="0" dirty="0" smtClean="0">
                          <a:latin typeface="Arial Rounded MT Bold" pitchFamily="34" charset="0"/>
                        </a:rPr>
                        <a:t> </a:t>
                      </a:r>
                      <a:endParaRPr lang="en-US" sz="11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 Rounded MT Bold" pitchFamily="34" charset="0"/>
                        </a:rPr>
                        <a:t>NAME  OF JOURNAL </a:t>
                      </a:r>
                      <a:endParaRPr lang="en-US" sz="11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 Rounded MT Bold" pitchFamily="34" charset="0"/>
                        </a:rPr>
                        <a:t>ISSUE OF JOURNAL </a:t>
                      </a:r>
                      <a:endParaRPr lang="en-US" sz="11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 Rounded MT Bold" pitchFamily="34" charset="0"/>
                        </a:rPr>
                        <a:t>STATUS OF JOURNAL </a:t>
                      </a:r>
                      <a:endParaRPr lang="en-US" sz="1100" b="1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417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</a:t>
                      </a:r>
                      <a:r>
                        <a:rPr lang="hi-IN" sz="1400" b="1" dirty="0" smtClean="0"/>
                        <a:t> जैन अहिंसावाद को गाँधी की देन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400" b="1" dirty="0" smtClean="0"/>
                        <a:t>अनुसन्धान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PAPER PUBLISHED</a:t>
                      </a:r>
                      <a:endParaRPr lang="en-US" sz="1400" b="1" dirty="0"/>
                    </a:p>
                  </a:txBody>
                  <a:tcPr/>
                </a:tc>
              </a:tr>
              <a:tr h="47007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 </a:t>
                      </a:r>
                      <a:r>
                        <a:rPr lang="hi-IN" sz="1400" b="1" dirty="0" smtClean="0"/>
                        <a:t>प्राचीन एवं आधुनिक पर्यावरणीय चेतना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400" b="1" dirty="0" smtClean="0"/>
                        <a:t>दार्शनिक त्रिमासिक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2007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PAPER PUBLISHED</a:t>
                      </a:r>
                      <a:endParaRPr lang="en-US" sz="1400" b="1" dirty="0"/>
                    </a:p>
                  </a:txBody>
                  <a:tcPr/>
                </a:tc>
              </a:tr>
              <a:tr h="47007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</a:t>
                      </a:r>
                      <a:r>
                        <a:rPr lang="hi-IN" sz="1400" b="1" dirty="0" smtClean="0"/>
                        <a:t> जैन तथा गाँधीय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hi-IN" sz="1400" b="1" dirty="0" smtClean="0"/>
                        <a:t>के अहिंसा विचारों का तुलनात्मक अध्ययन 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 ANUSILANA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VOL.  LXIII</a:t>
                      </a:r>
                    </a:p>
                    <a:p>
                      <a:pPr algn="ctr"/>
                      <a:r>
                        <a:rPr lang="en-US" sz="1400" b="1" dirty="0" smtClean="0"/>
                        <a:t>(2015)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ISSN 0973-8762</a:t>
                      </a:r>
                      <a:endParaRPr lang="en-US" sz="1400" b="1" dirty="0"/>
                    </a:p>
                  </a:txBody>
                  <a:tcPr/>
                </a:tc>
              </a:tr>
              <a:tr h="5539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 </a:t>
                      </a:r>
                      <a:r>
                        <a:rPr lang="hi-IN" sz="1400" b="1" dirty="0" smtClean="0"/>
                        <a:t>बौद्ध दर्शन एवं धर्म में विज्ञानपरक  अवधारणा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VIMARSH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VOL.3 </a:t>
                      </a:r>
                    </a:p>
                    <a:p>
                      <a:pPr algn="ctr"/>
                      <a:r>
                        <a:rPr lang="en-US" sz="1400" b="1" dirty="0" smtClean="0"/>
                        <a:t>(2015)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ISSN 2393-9559</a:t>
                      </a:r>
                      <a:endParaRPr lang="en-US" sz="1400" b="1" dirty="0"/>
                    </a:p>
                  </a:txBody>
                  <a:tcPr/>
                </a:tc>
              </a:tr>
              <a:tr h="5539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hi-IN" sz="1400" b="1" dirty="0" smtClean="0">
                          <a:solidFill>
                            <a:srgbClr val="FF0000"/>
                          </a:solidFill>
                        </a:rPr>
                        <a:t>पर्यावरण एवं परिस्थिति की नैतिकता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PAPER  PRESENTED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39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6. </a:t>
                      </a:r>
                      <a:r>
                        <a:rPr lang="hi-IN" sz="1400" b="1" dirty="0" smtClean="0">
                          <a:solidFill>
                            <a:srgbClr val="FF0000"/>
                          </a:solidFill>
                        </a:rPr>
                        <a:t>भारतीय नीतिशास्त्र में सद्गुण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2017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PAPER  PRESENTED </a:t>
                      </a:r>
                    </a:p>
                  </a:txBody>
                  <a:tcPr/>
                </a:tc>
              </a:tr>
              <a:tr h="5539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7. </a:t>
                      </a:r>
                      <a:r>
                        <a:rPr lang="hi-IN" sz="1400" b="1" dirty="0" smtClean="0"/>
                        <a:t>प्राचीन भारतीय दर्शन में पंचमहायज्ञ 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LALITHA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VOL.X </a:t>
                      </a:r>
                    </a:p>
                    <a:p>
                      <a:pPr algn="ctr"/>
                      <a:r>
                        <a:rPr lang="en-US" sz="1400" b="1" dirty="0" smtClean="0"/>
                        <a:t>(2018)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ISSN 0975-6256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0105" y="219635"/>
            <a:ext cx="1613647" cy="1380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62827" y="6081664"/>
            <a:ext cx="38200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930400" y="3048000"/>
          <a:ext cx="7213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30401" y="914400"/>
          <a:ext cx="7213601" cy="2028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392"/>
                <a:gridCol w="1352551"/>
                <a:gridCol w="1398057"/>
                <a:gridCol w="2133601"/>
              </a:tblGrid>
              <a:tr h="2549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FEMALE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191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2013-14</a:t>
                      </a: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3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5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8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191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2014-15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191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2015-16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3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191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2016-17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7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9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2916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2017-18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1911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2018-19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2000" y="152400"/>
            <a:ext cx="78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 Black" pitchFamily="34" charset="0"/>
              </a:rPr>
              <a:t>TOTAL NO STUDENTS IN LAST YEARS</a:t>
            </a:r>
            <a:endParaRPr lang="en-US" b="1" u="sng" dirty="0">
              <a:latin typeface="Arial Black" pitchFamily="3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966" y="327212"/>
            <a:ext cx="1684339" cy="1468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89721" y="6323711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623253" y="2716689"/>
          <a:ext cx="7346576" cy="344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57" y="688109"/>
          <a:ext cx="736040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469"/>
                <a:gridCol w="2453469"/>
                <a:gridCol w="2453469"/>
              </a:tblGrid>
              <a:tr h="3594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FAIL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269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2013-14</a:t>
                      </a: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4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4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269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2014-15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269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2015-16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269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2016-17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9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1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269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2017-18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0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  <a:tr h="269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Black" pitchFamily="34" charset="0"/>
                        </a:rPr>
                        <a:t>2018-19</a:t>
                      </a:r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 Black" pitchFamily="34" charset="0"/>
                      </a:endParaRPr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6330" y="309282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 Black" pitchFamily="34" charset="0"/>
              </a:rPr>
              <a:t>PASS   FAIL   GRAPH</a:t>
            </a:r>
            <a:endParaRPr lang="en-US" b="1" u="sng" dirty="0">
              <a:latin typeface="Arial Black" pitchFamily="3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4234" y="327212"/>
            <a:ext cx="1506071" cy="1468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89721" y="6202687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sz="1400" b="1" dirty="0" smtClean="0"/>
              <a:t>Department of Philosophy , ABM COLLEGE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796</Words>
  <Application>Microsoft Office PowerPoint</Application>
  <PresentationFormat>Custom</PresentationFormat>
  <Paragraphs>209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Sharma</dc:creator>
  <cp:lastModifiedBy>HP</cp:lastModifiedBy>
  <cp:revision>191</cp:revision>
  <dcterms:created xsi:type="dcterms:W3CDTF">2019-01-14T18:08:29Z</dcterms:created>
  <dcterms:modified xsi:type="dcterms:W3CDTF">2019-06-08T05:55:07Z</dcterms:modified>
</cp:coreProperties>
</file>